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はじめに" id="{1b535e87-53a5-025c-11da-5d9f99df9601}">
          <p14:sldIdLst>
            <p14:sldId id="256"/>
            <p14:sldId id="257"/>
            <p14:sldId id="258"/>
          </p14:sldIdLst>
        </p14:section>
        <p14:section name="しくみ" id="{94cd1913-cbc1-0047-2655-98c0ddd9608f}">
          <p14:sldIdLst>
            <p14:sldId id="259"/>
            <p14:sldId id="260"/>
            <p14:sldId id="261"/>
            <p14:sldId id="262"/>
            <p14:sldId id="263"/>
          </p14:sldIdLst>
        </p14:section>
        <p14:section name="中身と体験" id="{e8164853-9b29-f325-062d-70ca6bc18044}">
          <p14:sldIdLst>
            <p14:sldId id="264"/>
            <p14:sldId id="265"/>
            <p14:sldId id="266"/>
            <p14:sldId id="267"/>
            <p14:sldId id="268"/>
            <p14:sldId id="269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表紙。「これからは、コエから。」は日本語の「声」と「これから」を重ねた言葉です。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自分の声がフックで、採点と直し方が製品価値です。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軸は日本語話者の誤りの型から決めています。英語話者やほかの母語では軸が変わります。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_DARK">
    <p:bg>
      <p:bgPr>
        <a:solidFill>
          <a:schemeClr val="tx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658368" y="1417320"/>
            <a:ext cx="10874959" cy="384048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500" b="1" spc="500" kern="0" dirty="0">
                <a:solidFill>
                  <a:schemeClr val="accent1"/>
                </a:solidFill>
              </a:defRPr>
            </a:lvl1pPr>
          </a:lstStyle>
          <a:p>
            <a:pPr algn="l" indent="0" marL="0">
              <a:buNone/>
            </a:pPr>
            <a:r>
              <a:rPr lang="en-US" sz="1500" b="1" spc="500" kern="0" dirty="0">
                <a:solidFill>
                  <a:schemeClr val="accent1"/>
                </a:solidFill>
              </a:rPr>
              <a:t> </a:t>
            </a:r>
            <a:endParaRPr lang="en-US" sz="15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658368" y="1755648"/>
            <a:ext cx="10874959" cy="2029968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6000" b="1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r>
              <a:rPr lang="en-US" sz="6000" b="1" dirty="0">
                <a:solidFill>
                  <a:schemeClr val="bg1"/>
                </a:solidFill>
              </a:rPr>
              <a:t> </a:t>
            </a:r>
            <a:endParaRPr lang="en-US" sz="6000" dirty="0"/>
          </a:p>
        </p:txBody>
      </p:sp>
      <p:sp>
        <p:nvSpPr>
          <p:cNvPr id="4" name="Text 0"/>
          <p:cNvSpPr/>
          <p:nvPr>
            <p:ph idx="102" type="body" hasCustomPrompt="1"/>
          </p:nvPr>
        </p:nvSpPr>
        <p:spPr>
          <a:xfrm>
            <a:off x="658368" y="3931920"/>
            <a:ext cx="8863279" cy="11887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2000" dirty="0">
                <a:solidFill>
                  <a:schemeClr val="accent6"/>
                </a:solidFill>
              </a:defRPr>
            </a:lvl1pPr>
          </a:lstStyle>
          <a:p>
            <a:pPr algn="l" indent="0" marL="0">
              <a:buNone/>
            </a:pPr>
            <a:r>
              <a:rPr lang="en-US" sz="2000" dirty="0">
                <a:solidFill>
                  <a:schemeClr val="accent6"/>
                </a:solidFill>
              </a:rPr>
              <a:t> </a:t>
            </a:r>
            <a:endParaRPr lang="en-US" sz="20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VIDER_DARK">
    <p:bg>
      <p:bgPr>
        <a:solidFill>
          <a:schemeClr val="tx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658368" y="2761488"/>
            <a:ext cx="2743200" cy="36576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1500" b="1" spc="500" kern="0" dirty="0">
                <a:solidFill>
                  <a:schemeClr val="accent1"/>
                </a:solidFill>
              </a:defRPr>
            </a:lvl1pPr>
          </a:lstStyle>
          <a:p>
            <a:pPr indent="0" marL="0">
              <a:buNone/>
            </a:pPr>
            <a:r>
              <a:rPr lang="en-US" sz="1500" b="1" spc="500" kern="0" dirty="0">
                <a:solidFill>
                  <a:schemeClr val="accent1"/>
                </a:solidFill>
              </a:rPr>
              <a:t> </a:t>
            </a:r>
            <a:endParaRPr lang="en-US" sz="15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658368" y="3127248"/>
            <a:ext cx="10874959" cy="10058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4200" b="1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r>
              <a:rPr lang="en-US" sz="4200" b="1" dirty="0">
                <a:solidFill>
                  <a:schemeClr val="bg1"/>
                </a:solidFill>
              </a:rPr>
              <a:t> </a:t>
            </a:r>
            <a:endParaRPr lang="en-US" sz="4200" dirty="0"/>
          </a:p>
        </p:txBody>
      </p:sp>
      <p:sp>
        <p:nvSpPr>
          <p:cNvPr id="4" name="Text 0"/>
          <p:cNvSpPr/>
          <p:nvPr>
            <p:ph idx="102" type="body" hasCustomPrompt="1"/>
          </p:nvPr>
        </p:nvSpPr>
        <p:spPr>
          <a:xfrm>
            <a:off x="658368" y="4187952"/>
            <a:ext cx="9411919" cy="82296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1700" dirty="0">
                <a:solidFill>
                  <a:schemeClr val="accent6"/>
                </a:solidFill>
              </a:defRPr>
            </a:lvl1pPr>
          </a:lstStyle>
          <a:p>
            <a:pPr indent="0" marL="0">
              <a:buNone/>
            </a:pPr>
            <a:r>
              <a:rPr lang="en-US" sz="1700" dirty="0">
                <a:solidFill>
                  <a:schemeClr val="accent6"/>
                </a:solidFill>
              </a:rPr>
              <a:t> </a:t>
            </a:r>
            <a:endParaRPr lang="en-US" sz="1700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658368" y="566928"/>
            <a:ext cx="10874959" cy="676656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200" b="1" dirty="0">
                <a:solidFill>
                  <a:schemeClr val="tx1"/>
                </a:solidFill>
              </a:defRPr>
            </a:lvl1pPr>
          </a:lstStyle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 </a:t>
            </a:r>
            <a:endParaRPr lang="en-US" sz="32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658368" y="1280160"/>
            <a:ext cx="10874959" cy="512064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600" dirty="0">
                <a:solidFill>
                  <a:schemeClr val="tx2"/>
                </a:solidFill>
              </a:defRPr>
            </a:lvl1pPr>
          </a:lstStyle>
          <a:p>
            <a:pPr algn="l" indent="0" marL="0">
              <a:buNone/>
            </a:pPr>
            <a:r>
              <a:rPr lang="en-US" sz="1600" dirty="0">
                <a:solidFill>
                  <a:schemeClr val="tx2"/>
                </a:solidFill>
              </a:rPr>
              <a:t> </a:t>
            </a:r>
            <a:endParaRPr lang="en-US" sz="1600" dirty="0"/>
          </a:p>
        </p:txBody>
      </p:sp>
      <p:sp>
        <p:nvSpPr>
          <p:cNvPr id="4" name="Text 0"/>
          <p:cNvSpPr txBox="1"/>
          <p:nvPr/>
        </p:nvSpPr>
        <p:spPr>
          <a:xfrm>
            <a:off x="658368" y="6345936"/>
            <a:ext cx="2011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400" kern="0" dirty="0">
                <a:solidFill>
                  <a:schemeClr val="accent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KOEKARA</a:t>
            </a:r>
            <a:endParaRPr lang="en-US" sz="1000" dirty="0"/>
          </a:p>
        </p:txBody>
      </p:sp>
      <p:sp>
        <p:nvSpPr>
          <p:cNvPr id="5" name="Text 1"/>
          <p:cNvSpPr/>
          <p:nvPr>
            <p:ph idx="103" type="body" hasCustomPrompt="1"/>
          </p:nvPr>
        </p:nvSpPr>
        <p:spPr>
          <a:xfrm>
            <a:off x="5864047" y="6327648"/>
            <a:ext cx="5669280" cy="310896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r" indent="0" marL="0">
              <a:buNone/>
              <a:defRPr lang="en-US" sz="900" dirty="0">
                <a:solidFill>
                  <a:schemeClr val="accent6"/>
                </a:solidFill>
              </a:defRPr>
            </a:lvl1pPr>
          </a:lstStyle>
          <a:p>
            <a:pPr algn="r" indent="0" marL="0">
              <a:buNone/>
            </a:pPr>
            <a:r>
              <a:rPr lang="en-US" sz="900" dirty="0">
                <a:solidFill>
                  <a:schemeClr val="accent6"/>
                </a:solidFill>
              </a:rPr>
              <a:t> </a:t>
            </a:r>
            <a:endParaRPr lang="en-US" sz="900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LOSE_DARK">
    <p:bg>
      <p:bgPr>
        <a:solidFill>
          <a:schemeClr val="tx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658368" y="1234440"/>
            <a:ext cx="10874959" cy="11887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4600" b="1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r>
              <a:rPr lang="en-US" sz="4600" b="1" dirty="0">
                <a:solidFill>
                  <a:schemeClr val="bg1"/>
                </a:solidFill>
              </a:rPr>
              <a:t> </a:t>
            </a:r>
            <a:endParaRPr lang="en-US" sz="46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658368" y="2560320"/>
            <a:ext cx="10874959" cy="310896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800" dirty="0">
                <a:solidFill>
                  <a:schemeClr val="accent6"/>
                </a:solidFill>
              </a:defRPr>
            </a:lvl1pPr>
          </a:lstStyle>
          <a:p>
            <a:pPr algn="l" indent="0" marL="0">
              <a:buNone/>
            </a:pPr>
            <a:r>
              <a:rPr lang="en-US" sz="1800" dirty="0">
                <a:solidFill>
                  <a:schemeClr val="accent6"/>
                </a:solidFill>
              </a:rPr>
              <a:t> </a:t>
            </a:r>
            <a:endParaRPr lang="en-US" sz="18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658368" y="1417320"/>
            <a:ext cx="10874959" cy="384048"/>
          </a:xfrm>
          <a:prstGeom prst="rect">
            <a:avLst/>
          </a:prstGeom>
          <a:noFill/>
          <a:ln/>
        </p:spPr>
        <p:txBody>
          <a:bodyPr wrap="square" rtlCol="0"/>
          <a:lstStyle/>
          <a:p>
            <a:pPr algn="l" indent="0" marL="0">
              <a:buNone/>
            </a:pPr>
            <a:r>
              <a:rPr lang="en-US" sz="1500" b="1" spc="500" kern="0" dirty="0">
                <a:solidFill>
                  <a:schemeClr val="accent1"/>
                </a:solidFill>
              </a:rPr>
              <a:t>KOEKARA  /  コエカラ</a:t>
            </a:r>
            <a:endParaRPr lang="en-US" sz="15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658368" y="1755648"/>
            <a:ext cx="10874959" cy="202996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6000" b="1" dirty="0">
                <a:solidFill>
                  <a:schemeClr val="bg1"/>
                </a:solidFill>
              </a:rPr>
              <a:t>これからは、</a:t>
            </a:r>
            <a:endParaRPr lang="en-US" sz="6000" dirty="0"/>
          </a:p>
          <a:p>
            <a:pPr algn="l" indent="0" marL="0">
              <a:buNone/>
            </a:pPr>
            <a:r>
              <a:rPr lang="en-US" sz="6000" b="1" dirty="0">
                <a:solidFill>
                  <a:schemeClr val="bg1"/>
                </a:solidFill>
              </a:rPr>
              <a:t>コエから。</a:t>
            </a:r>
            <a:endParaRPr lang="en-US" sz="6000" dirty="0"/>
          </a:p>
        </p:txBody>
      </p:sp>
      <p:sp>
        <p:nvSpPr>
          <p:cNvPr id="4" name="Text 0"/>
          <p:cNvSpPr/>
          <p:nvPr>
            <p:ph idx="102" type="body" hasCustomPrompt="1"/>
          </p:nvPr>
        </p:nvSpPr>
        <p:spPr>
          <a:xfrm>
            <a:off x="658368" y="3931920"/>
            <a:ext cx="8863279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2000" dirty="0">
                <a:solidFill>
                  <a:schemeClr val="accent6"/>
                </a:solidFill>
              </a:rPr>
              <a:t>自分の声で、韓国語を話す。</a:t>
            </a:r>
            <a:endParaRPr lang="en-US" sz="2000" dirty="0"/>
          </a:p>
          <a:p>
            <a:pPr algn="l" indent="0" marL="0">
              <a:buNone/>
            </a:pPr>
            <a:r>
              <a:rPr lang="en-US" sz="2000" dirty="0">
                <a:solidFill>
                  <a:schemeClr val="accent6"/>
                </a:solidFill>
              </a:rPr>
              <a:t>日本語話者のための、発音に特化した韓国語学習。</a:t>
            </a:r>
            <a:endParaRPr lang="en-US" sz="2000" dirty="0"/>
          </a:p>
        </p:txBody>
      </p:sp>
      <p:sp>
        <p:nvSpPr>
          <p:cNvPr id="5" name="Text 3"/>
          <p:cNvSpPr txBox="1"/>
          <p:nvPr/>
        </p:nvSpPr>
        <p:spPr>
          <a:xfrm>
            <a:off x="8790127" y="141732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300" b="1" spc="400" kern="0" dirty="0">
                <a:solidFill>
                  <a:schemeClr val="accent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サービス紹介</a:t>
            </a:r>
            <a:endParaRPr lang="en-US" sz="1300" dirty="0"/>
          </a:p>
        </p:txBody>
      </p:sp>
      <p:sp>
        <p:nvSpPr>
          <p:cNvPr id="6" name="motif-0"/>
          <p:cNvSpPr/>
          <p:nvPr/>
        </p:nvSpPr>
        <p:spPr>
          <a:xfrm>
            <a:off x="658368" y="5230368"/>
            <a:ext cx="274320" cy="27432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motif-1"/>
          <p:cNvSpPr/>
          <p:nvPr/>
        </p:nvSpPr>
        <p:spPr>
          <a:xfrm>
            <a:off x="1042416" y="5230368"/>
            <a:ext cx="274320" cy="274320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12700">
            <a:solidFill>
              <a:schemeClr val="accent6"/>
            </a:solidFill>
            <a:prstDash val="solid"/>
          </a:ln>
        </p:spPr>
      </p:sp>
      <p:sp>
        <p:nvSpPr>
          <p:cNvPr id="8" name="motif-2"/>
          <p:cNvSpPr/>
          <p:nvPr/>
        </p:nvSpPr>
        <p:spPr>
          <a:xfrm>
            <a:off x="1426464" y="5230368"/>
            <a:ext cx="274320" cy="274320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12700">
            <a:solidFill>
              <a:schemeClr val="accent6"/>
            </a:solidFill>
            <a:prstDash val="solid"/>
          </a:ln>
        </p:spPr>
      </p:sp>
      <p:sp>
        <p:nvSpPr>
          <p:cNvPr id="9" name="motif-3"/>
          <p:cNvSpPr/>
          <p:nvPr/>
        </p:nvSpPr>
        <p:spPr>
          <a:xfrm>
            <a:off x="1810512" y="5230368"/>
            <a:ext cx="274320" cy="274320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12700">
            <a:solidFill>
              <a:schemeClr val="accent6"/>
            </a:solidFill>
            <a:prstDash val="solid"/>
          </a:ln>
        </p:spPr>
      </p:sp>
      <p:sp>
        <p:nvSpPr>
          <p:cNvPr id="10" name="motif-4"/>
          <p:cNvSpPr/>
          <p:nvPr/>
        </p:nvSpPr>
        <p:spPr>
          <a:xfrm>
            <a:off x="2194560" y="5230368"/>
            <a:ext cx="274320" cy="274320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12700">
            <a:solidFill>
              <a:schemeClr val="accent6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658368" y="566928"/>
            <a:ext cx="10874959" cy="67665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「違う」とは言ってくれる。では、どう直すのか</a:t>
            </a:r>
            <a:endParaRPr lang="en-US" sz="32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658368" y="1280160"/>
            <a:ext cx="10874959" cy="51206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chemeClr val="tx2"/>
                </a:solidFill>
              </a:rPr>
              <a:t>発音の学習だけが、独学のループから外れたままになっています。</a:t>
            </a:r>
            <a:endParaRPr lang="en-US" sz="1600" dirty="0"/>
          </a:p>
        </p:txBody>
      </p:sp>
      <p:sp>
        <p:nvSpPr>
          <p:cNvPr id="4" name="issue-0"/>
          <p:cNvSpPr/>
          <p:nvPr/>
        </p:nvSpPr>
        <p:spPr>
          <a:xfrm>
            <a:off x="658368" y="2057400"/>
            <a:ext cx="3417722" cy="2670048"/>
          </a:xfrm>
          <a:prstGeom prst="roundRect">
            <a:avLst>
              <a:gd name="adj" fmla="val 274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932688" y="2295144"/>
            <a:ext cx="286908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300" dirty="0"/>
          </a:p>
        </p:txBody>
      </p:sp>
      <p:sp>
        <p:nvSpPr>
          <p:cNvPr id="6" name="Text 4"/>
          <p:cNvSpPr txBox="1"/>
          <p:nvPr/>
        </p:nvSpPr>
        <p:spPr>
          <a:xfrm>
            <a:off x="932688" y="2660904"/>
            <a:ext cx="2869082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違うことは、わかる</a:t>
            </a:r>
            <a:endParaRPr lang="en-US" sz="2000" dirty="0"/>
          </a:p>
        </p:txBody>
      </p:sp>
      <p:sp>
        <p:nvSpPr>
          <p:cNvPr id="7" name="Text 5"/>
          <p:cNvSpPr txBox="1"/>
          <p:nvPr/>
        </p:nvSpPr>
        <p:spPr>
          <a:xfrm>
            <a:off x="932688" y="3483864"/>
            <a:ext cx="2869082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5000"/>
              </a:lnSpc>
              <a:buNone/>
            </a:pPr>
            <a:r>
              <a:rPr lang="en-US" sz="1400" dirty="0">
                <a:solidFill>
                  <a:schemeClr val="tx2"/>
                </a:solidFill>
              </a:rPr>
              <a:t>多くのアプリが「発音が違います」と教えてくれます。判定は出ます。</a:t>
            </a:r>
            <a:endParaRPr lang="en-US" sz="1400" dirty="0"/>
          </a:p>
        </p:txBody>
      </p:sp>
      <p:sp>
        <p:nvSpPr>
          <p:cNvPr id="8" name="issue-1"/>
          <p:cNvSpPr/>
          <p:nvPr/>
        </p:nvSpPr>
        <p:spPr>
          <a:xfrm>
            <a:off x="4386986" y="2057400"/>
            <a:ext cx="3417722" cy="2670048"/>
          </a:xfrm>
          <a:prstGeom prst="roundRect">
            <a:avLst>
              <a:gd name="adj" fmla="val 274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4661306" y="2295144"/>
            <a:ext cx="286908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300" dirty="0"/>
          </a:p>
        </p:txBody>
      </p:sp>
      <p:sp>
        <p:nvSpPr>
          <p:cNvPr id="10" name="Text 8"/>
          <p:cNvSpPr txBox="1"/>
          <p:nvPr/>
        </p:nvSpPr>
        <p:spPr>
          <a:xfrm>
            <a:off x="4661306" y="2660904"/>
            <a:ext cx="2869082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でも、正解が聞けない</a:t>
            </a:r>
            <a:endParaRPr lang="en-US" sz="2000" dirty="0"/>
          </a:p>
        </p:txBody>
      </p:sp>
      <p:sp>
        <p:nvSpPr>
          <p:cNvPr id="11" name="Text 9"/>
          <p:cNvSpPr txBox="1"/>
          <p:nvPr/>
        </p:nvSpPr>
        <p:spPr>
          <a:xfrm>
            <a:off x="4661306" y="3483864"/>
            <a:ext cx="2869082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5000"/>
              </a:lnSpc>
              <a:buNone/>
            </a:pPr>
            <a:r>
              <a:rPr lang="en-US" sz="1400" dirty="0">
                <a:solidFill>
                  <a:schemeClr val="tx2"/>
                </a:solidFill>
              </a:rPr>
              <a:t>お手本はネイティブの声です。自分の声とは高さも速さも違い、何を真似ればいいのかが残りません。</a:t>
            </a:r>
            <a:endParaRPr lang="en-US" sz="1400" dirty="0"/>
          </a:p>
        </p:txBody>
      </p:sp>
      <p:sp>
        <p:nvSpPr>
          <p:cNvPr id="12" name="issue-2"/>
          <p:cNvSpPr/>
          <p:nvPr/>
        </p:nvSpPr>
        <p:spPr>
          <a:xfrm>
            <a:off x="8115605" y="2057400"/>
            <a:ext cx="3417722" cy="2670048"/>
          </a:xfrm>
          <a:prstGeom prst="roundRect">
            <a:avLst>
              <a:gd name="adj" fmla="val 274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8389925" y="2295144"/>
            <a:ext cx="286908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300" dirty="0"/>
          </a:p>
        </p:txBody>
      </p:sp>
      <p:sp>
        <p:nvSpPr>
          <p:cNvPr id="14" name="Text 12"/>
          <p:cNvSpPr txBox="1"/>
          <p:nvPr/>
        </p:nvSpPr>
        <p:spPr>
          <a:xfrm>
            <a:off x="8389925" y="2660904"/>
            <a:ext cx="2869082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だから、直し方がわからない</a:t>
            </a:r>
            <a:endParaRPr lang="en-US" sz="2000" dirty="0"/>
          </a:p>
        </p:txBody>
      </p:sp>
      <p:sp>
        <p:nvSpPr>
          <p:cNvPr id="15" name="Text 13"/>
          <p:cNvSpPr txBox="1"/>
          <p:nvPr/>
        </p:nvSpPr>
        <p:spPr>
          <a:xfrm>
            <a:off x="8389925" y="3483864"/>
            <a:ext cx="2869082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5000"/>
              </a:lnSpc>
              <a:buNone/>
            </a:pPr>
            <a:r>
              <a:rPr lang="en-US" sz="1400" dirty="0">
                <a:solidFill>
                  <a:schemeClr val="tx2"/>
                </a:solidFill>
              </a:rPr>
              <a:t>同じところで何度もつまずき、やがて発音の練習そのものをやめてしまいます。</a:t>
            </a:r>
            <a:endParaRPr lang="en-US" sz="1400" dirty="0"/>
          </a:p>
        </p:txBody>
      </p:sp>
      <p:sp>
        <p:nvSpPr>
          <p:cNvPr id="16" name="Text 14"/>
          <p:cNvSpPr txBox="1"/>
          <p:nvPr/>
        </p:nvSpPr>
        <p:spPr>
          <a:xfrm>
            <a:off x="658368" y="4992624"/>
            <a:ext cx="10874959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「間違い」を教えるサービスはあります。「正しく発音した自分の声」を聞かせるサービスは、ほとんどありません。</a:t>
            </a:r>
            <a:endParaRPr lang="en-US" sz="1600" dirty="0"/>
          </a:p>
        </p:txBody>
      </p:sp>
      <p:sp>
        <p:nvSpPr>
          <p:cNvPr id="17" name="Text 1"/>
          <p:cNvSpPr/>
          <p:nvPr>
            <p:ph idx="103" type="body" hasCustomPrompt="1"/>
          </p:nvPr>
        </p:nvSpPr>
        <p:spPr>
          <a:xfrm>
            <a:off x="5864047" y="6327648"/>
            <a:ext cx="5669280" cy="310896"/>
          </a:xfrm>
          <a:prstGeom prst="rect">
            <a:avLst/>
          </a:prstGeom>
          <a:noFill/>
          <a:ln/>
        </p:spPr>
        <p:txBody>
          <a:bodyPr wrap="square" rtlCol="0"/>
          <a:lstStyle/>
          <a:p>
            <a:pPr algn="r" indent="0" marL="0">
              <a:buNone/>
            </a:pP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658368" y="566928"/>
            <a:ext cx="10874959" cy="67665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あなたの声が、韓国語を話す</a:t>
            </a:r>
            <a:endParaRPr lang="en-US" sz="32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658368" y="1280160"/>
            <a:ext cx="10874959" cy="51206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chemeClr val="tx2"/>
                </a:solidFill>
              </a:rPr>
              <a:t>短い録音から声の特徴をあずかり、その声で「正しい発音」を合成して聞かせます。</a:t>
            </a:r>
            <a:endParaRPr lang="en-US" sz="1600" dirty="0"/>
          </a:p>
        </p:txBody>
      </p:sp>
      <p:sp>
        <p:nvSpPr>
          <p:cNvPr id="4" name="dot"/>
          <p:cNvSpPr/>
          <p:nvPr/>
        </p:nvSpPr>
        <p:spPr>
          <a:xfrm>
            <a:off x="658368" y="2121408"/>
            <a:ext cx="457200" cy="4572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658368" y="2121408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</a:rPr>
              <a:t>01</a:t>
            </a:r>
            <a:endParaRPr lang="en-US" sz="1300" dirty="0"/>
          </a:p>
        </p:txBody>
      </p:sp>
      <p:sp>
        <p:nvSpPr>
          <p:cNvPr id="6" name="Text 4"/>
          <p:cNvSpPr txBox="1"/>
          <p:nvPr/>
        </p:nvSpPr>
        <p:spPr>
          <a:xfrm>
            <a:off x="1335024" y="2084832"/>
            <a:ext cx="5029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chemeClr val="tx1"/>
                </a:solidFill>
              </a:rPr>
              <a:t>声をあずける</a:t>
            </a:r>
            <a:endParaRPr lang="en-US" sz="1900" dirty="0"/>
          </a:p>
        </p:txBody>
      </p:sp>
      <p:sp>
        <p:nvSpPr>
          <p:cNvPr id="7" name="Text 5"/>
          <p:cNvSpPr txBox="1"/>
          <p:nvPr/>
        </p:nvSpPr>
        <p:spPr>
          <a:xfrm>
            <a:off x="1335024" y="2450592"/>
            <a:ext cx="502920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1400" dirty="0">
                <a:solidFill>
                  <a:schemeClr val="tx2"/>
                </a:solidFill>
              </a:rPr>
              <a:t>母語（日本語）を数文、読むだけ。</a:t>
            </a:r>
            <a:endParaRPr lang="en-US" sz="1400" dirty="0"/>
          </a:p>
        </p:txBody>
      </p:sp>
      <p:sp>
        <p:nvSpPr>
          <p:cNvPr id="8" name="dot"/>
          <p:cNvSpPr/>
          <p:nvPr/>
        </p:nvSpPr>
        <p:spPr>
          <a:xfrm>
            <a:off x="658368" y="3145536"/>
            <a:ext cx="457200" cy="4572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658368" y="3145536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</a:rPr>
              <a:t>02</a:t>
            </a:r>
            <a:endParaRPr lang="en-US" sz="1300" dirty="0"/>
          </a:p>
        </p:txBody>
      </p:sp>
      <p:sp>
        <p:nvSpPr>
          <p:cNvPr id="10" name="Text 8"/>
          <p:cNvSpPr txBox="1"/>
          <p:nvPr/>
        </p:nvSpPr>
        <p:spPr>
          <a:xfrm>
            <a:off x="1335024" y="3108960"/>
            <a:ext cx="5029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chemeClr val="tx1"/>
                </a:solidFill>
              </a:rPr>
              <a:t>正解をつくる</a:t>
            </a:r>
            <a:endParaRPr lang="en-US" sz="1900" dirty="0"/>
          </a:p>
        </p:txBody>
      </p:sp>
      <p:sp>
        <p:nvSpPr>
          <p:cNvPr id="11" name="Text 9"/>
          <p:cNvSpPr txBox="1"/>
          <p:nvPr/>
        </p:nvSpPr>
        <p:spPr>
          <a:xfrm>
            <a:off x="1335024" y="3474720"/>
            <a:ext cx="502920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1400" dirty="0">
                <a:solidFill>
                  <a:schemeClr val="tx2"/>
                </a:solidFill>
              </a:rPr>
              <a:t>あなたの声で、韓国語の正しい発音を合成します。</a:t>
            </a:r>
            <a:endParaRPr lang="en-US" sz="1400" dirty="0"/>
          </a:p>
        </p:txBody>
      </p:sp>
      <p:sp>
        <p:nvSpPr>
          <p:cNvPr id="12" name="dot"/>
          <p:cNvSpPr/>
          <p:nvPr/>
        </p:nvSpPr>
        <p:spPr>
          <a:xfrm>
            <a:off x="658368" y="4169664"/>
            <a:ext cx="457200" cy="4572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658368" y="4169664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</a:rPr>
              <a:t>03</a:t>
            </a:r>
            <a:endParaRPr lang="en-US" sz="1300" dirty="0"/>
          </a:p>
        </p:txBody>
      </p:sp>
      <p:sp>
        <p:nvSpPr>
          <p:cNvPr id="14" name="Text 12"/>
          <p:cNvSpPr txBox="1"/>
          <p:nvPr/>
        </p:nvSpPr>
        <p:spPr>
          <a:xfrm>
            <a:off x="1335024" y="4133088"/>
            <a:ext cx="5029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chemeClr val="tx1"/>
                </a:solidFill>
              </a:rPr>
              <a:t>聞いて、真似る</a:t>
            </a:r>
            <a:endParaRPr lang="en-US" sz="1900" dirty="0"/>
          </a:p>
        </p:txBody>
      </p:sp>
      <p:sp>
        <p:nvSpPr>
          <p:cNvPr id="15" name="Text 13"/>
          <p:cNvSpPr txBox="1"/>
          <p:nvPr/>
        </p:nvSpPr>
        <p:spPr>
          <a:xfrm>
            <a:off x="1335024" y="4498848"/>
            <a:ext cx="502920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1400" dirty="0">
                <a:solidFill>
                  <a:schemeClr val="tx2"/>
                </a:solidFill>
              </a:rPr>
              <a:t>他人の声ではなく「自分の声」なので、真似る先が具体的です。</a:t>
            </a:r>
            <a:endParaRPr lang="en-US" sz="1400" dirty="0"/>
          </a:p>
        </p:txBody>
      </p:sp>
      <p:pic>
        <p:nvPicPr>
          <p:cNvPr id="16" name="before-after" descr="同じ文の波形を「はじめ」と「いま」で並べた図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01968" y="1920240"/>
            <a:ext cx="4937760" cy="2779776"/>
          </a:xfrm>
          <a:prstGeom prst="rect">
            <a:avLst/>
          </a:prstGeom>
        </p:spPr>
      </p:pic>
      <p:sp>
        <p:nvSpPr>
          <p:cNvPr id="17" name="Text 14"/>
          <p:cNvSpPr txBox="1"/>
          <p:nvPr/>
        </p:nvSpPr>
        <p:spPr>
          <a:xfrm>
            <a:off x="6601968" y="4773168"/>
            <a:ext cx="4937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tx2"/>
                </a:solidFill>
              </a:rPr>
              <a:t>「はじめ」と「いま」を、同じ文の波形で見比べられます。</a:t>
            </a:r>
            <a:endParaRPr lang="en-US" sz="1100" dirty="0"/>
          </a:p>
        </p:txBody>
      </p:sp>
      <p:sp>
        <p:nvSpPr>
          <p:cNvPr id="19" name="Text 1"/>
          <p:cNvSpPr/>
          <p:nvPr>
            <p:ph idx="103" type="body" hasCustomPrompt="1"/>
          </p:nvPr>
        </p:nvSpPr>
        <p:spPr>
          <a:xfrm>
            <a:off x="5864047" y="6327648"/>
            <a:ext cx="5669280" cy="310896"/>
          </a:xfrm>
          <a:prstGeom prst="rect">
            <a:avLst/>
          </a:prstGeom>
          <a:noFill/>
          <a:ln/>
        </p:spPr>
        <p:txBody>
          <a:bodyPr wrap="square" rtlCol="0"/>
          <a:lstStyle/>
          <a:p>
            <a:pPr algn="r" indent="0" marL="0">
              <a:buNone/>
            </a:pP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658368" y="2761488"/>
            <a:ext cx="2743200" cy="365760"/>
          </a:xfrm>
          <a:prstGeom prst="rect">
            <a:avLst/>
          </a:prstGeom>
          <a:noFill/>
          <a:ln/>
        </p:spPr>
        <p:txBody>
          <a:bodyPr wrap="square" rtlCol="0"/>
          <a:lstStyle/>
          <a:p>
            <a:pPr indent="0" marL="0">
              <a:buNone/>
            </a:pPr>
            <a:r>
              <a:rPr lang="en-US" sz="1500" b="1" spc="500" kern="0" dirty="0">
                <a:solidFill>
                  <a:schemeClr val="accent1"/>
                </a:solidFill>
              </a:rPr>
              <a:t>01</a:t>
            </a:r>
            <a:endParaRPr lang="en-US" sz="15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658368" y="3127248"/>
            <a:ext cx="10874959" cy="10058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4200" b="1" dirty="0">
                <a:solidFill>
                  <a:schemeClr val="bg1"/>
                </a:solidFill>
              </a:rPr>
              <a:t>しくみ</a:t>
            </a:r>
            <a:endParaRPr lang="en-US" sz="4200" dirty="0"/>
          </a:p>
        </p:txBody>
      </p:sp>
      <p:sp>
        <p:nvSpPr>
          <p:cNvPr id="4" name="Text 0"/>
          <p:cNvSpPr/>
          <p:nvPr>
            <p:ph idx="102" type="body" hasCustomPrompt="1"/>
          </p:nvPr>
        </p:nvSpPr>
        <p:spPr>
          <a:xfrm>
            <a:off x="658368" y="4187952"/>
            <a:ext cx="9411919" cy="822960"/>
          </a:xfrm>
          <a:prstGeom prst="rect">
            <a:avLst/>
          </a:prstGeom>
          <a:noFill/>
          <a:ln/>
        </p:spPr>
        <p:txBody>
          <a:bodyPr wrap="square" rtlCol="0"/>
          <a:lstStyle/>
          <a:p>
            <a:pPr indent="0" marL="0">
              <a:buNone/>
            </a:pPr>
            <a:r>
              <a:rPr lang="en-US" sz="1700" dirty="0">
                <a:solidFill>
                  <a:schemeClr val="accent6"/>
                </a:solidFill>
              </a:rPr>
              <a:t>声をあずかり、中身をつくり、合成し、測り、のこす。五つの層でできています。</a:t>
            </a:r>
            <a:endParaRPr lang="en-US" sz="1700" dirty="0"/>
          </a:p>
        </p:txBody>
      </p:sp>
      <p:sp>
        <p:nvSpPr>
          <p:cNvPr id="5" name="motif-0"/>
          <p:cNvSpPr/>
          <p:nvPr/>
        </p:nvSpPr>
        <p:spPr>
          <a:xfrm>
            <a:off x="658368" y="2084832"/>
            <a:ext cx="274320" cy="27432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motif-1"/>
          <p:cNvSpPr/>
          <p:nvPr/>
        </p:nvSpPr>
        <p:spPr>
          <a:xfrm>
            <a:off x="1042416" y="2084832"/>
            <a:ext cx="274320" cy="274320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12700">
            <a:solidFill>
              <a:schemeClr val="accent6"/>
            </a:solidFill>
            <a:prstDash val="solid"/>
          </a:ln>
        </p:spPr>
      </p:sp>
      <p:sp>
        <p:nvSpPr>
          <p:cNvPr id="7" name="motif-2"/>
          <p:cNvSpPr/>
          <p:nvPr/>
        </p:nvSpPr>
        <p:spPr>
          <a:xfrm>
            <a:off x="1426464" y="2084832"/>
            <a:ext cx="274320" cy="274320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12700">
            <a:solidFill>
              <a:schemeClr val="accent6"/>
            </a:solidFill>
            <a:prstDash val="solid"/>
          </a:ln>
        </p:spPr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658368" y="566928"/>
            <a:ext cx="10874959" cy="67665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五つの層</a:t>
            </a:r>
            <a:endParaRPr lang="en-US" sz="32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658368" y="1280160"/>
            <a:ext cx="10874959" cy="51206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chemeClr val="tx2"/>
                </a:solidFill>
              </a:rPr>
              <a:t>どの層も外から差し替えられますが、価値が生まれるのは L4「発音を測る」です。</a:t>
            </a:r>
            <a:endParaRPr lang="en-US" sz="1600" dirty="0"/>
          </a:p>
        </p:txBody>
      </p:sp>
      <p:sp>
        <p:nvSpPr>
          <p:cNvPr id="4" name="layer-L1"/>
          <p:cNvSpPr/>
          <p:nvPr/>
        </p:nvSpPr>
        <p:spPr>
          <a:xfrm>
            <a:off x="658368" y="2103120"/>
            <a:ext cx="1984797" cy="2651760"/>
          </a:xfrm>
          <a:prstGeom prst="roundRect">
            <a:avLst>
              <a:gd name="adj" fmla="val 3686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77824" y="2322576"/>
            <a:ext cx="1545885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chemeClr val="accent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L1</a:t>
            </a:r>
            <a:endParaRPr lang="en-US" sz="1300" dirty="0"/>
          </a:p>
        </p:txBody>
      </p:sp>
      <p:sp>
        <p:nvSpPr>
          <p:cNvPr id="6" name="Text 4"/>
          <p:cNvSpPr txBox="1"/>
          <p:nvPr/>
        </p:nvSpPr>
        <p:spPr>
          <a:xfrm>
            <a:off x="877824" y="2670048"/>
            <a:ext cx="154588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chemeClr val="tx1"/>
                </a:solidFill>
              </a:rPr>
              <a:t>声をあずかる</a:t>
            </a:r>
            <a:endParaRPr lang="en-US" sz="1700" dirty="0"/>
          </a:p>
        </p:txBody>
      </p:sp>
      <p:sp>
        <p:nvSpPr>
          <p:cNvPr id="7" name="Text 5"/>
          <p:cNvSpPr txBox="1"/>
          <p:nvPr/>
        </p:nvSpPr>
        <p:spPr>
          <a:xfrm>
            <a:off x="877824" y="3438144"/>
            <a:ext cx="1545885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chemeClr val="tx2"/>
                </a:solidFill>
              </a:rPr>
              <a:t>同意を取り、短い録音から話者の特徴を取り出す</a:t>
            </a:r>
            <a:endParaRPr lang="en-US" sz="1200" dirty="0"/>
          </a:p>
        </p:txBody>
      </p:sp>
      <p:sp>
        <p:nvSpPr>
          <p:cNvPr id="8" name="layer-L2"/>
          <p:cNvSpPr/>
          <p:nvPr/>
        </p:nvSpPr>
        <p:spPr>
          <a:xfrm>
            <a:off x="2880909" y="2103120"/>
            <a:ext cx="1984797" cy="2651760"/>
          </a:xfrm>
          <a:prstGeom prst="roundRect">
            <a:avLst>
              <a:gd name="adj" fmla="val 3686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3100365" y="2322576"/>
            <a:ext cx="1545885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chemeClr val="accent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L2</a:t>
            </a:r>
            <a:endParaRPr lang="en-US" sz="1300" dirty="0"/>
          </a:p>
        </p:txBody>
      </p:sp>
      <p:sp>
        <p:nvSpPr>
          <p:cNvPr id="10" name="Text 8"/>
          <p:cNvSpPr txBox="1"/>
          <p:nvPr/>
        </p:nvSpPr>
        <p:spPr>
          <a:xfrm>
            <a:off x="3100365" y="2670048"/>
            <a:ext cx="154588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chemeClr val="tx1"/>
                </a:solidFill>
              </a:rPr>
              <a:t>学ぶ中身</a:t>
            </a:r>
            <a:endParaRPr lang="en-US" sz="1700" dirty="0"/>
          </a:p>
        </p:txBody>
      </p:sp>
      <p:sp>
        <p:nvSpPr>
          <p:cNvPr id="11" name="Text 9"/>
          <p:cNvSpPr txBox="1"/>
          <p:nvPr/>
        </p:nvSpPr>
        <p:spPr>
          <a:xfrm>
            <a:off x="3100365" y="3438144"/>
            <a:ext cx="1545885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chemeClr val="tx2"/>
                </a:solidFill>
              </a:rPr>
              <a:t>文・シナリオ・ユニット・ミニマルペア</a:t>
            </a:r>
            <a:endParaRPr lang="en-US" sz="1200" dirty="0"/>
          </a:p>
        </p:txBody>
      </p:sp>
      <p:sp>
        <p:nvSpPr>
          <p:cNvPr id="12" name="layer-L3"/>
          <p:cNvSpPr/>
          <p:nvPr/>
        </p:nvSpPr>
        <p:spPr>
          <a:xfrm>
            <a:off x="5103449" y="2103120"/>
            <a:ext cx="1984797" cy="2651760"/>
          </a:xfrm>
          <a:prstGeom prst="roundRect">
            <a:avLst>
              <a:gd name="adj" fmla="val 3686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5322905" y="2322576"/>
            <a:ext cx="1545885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chemeClr val="accent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L3</a:t>
            </a:r>
            <a:endParaRPr lang="en-US" sz="1300" dirty="0"/>
          </a:p>
        </p:txBody>
      </p:sp>
      <p:sp>
        <p:nvSpPr>
          <p:cNvPr id="14" name="Text 12"/>
          <p:cNvSpPr txBox="1"/>
          <p:nvPr/>
        </p:nvSpPr>
        <p:spPr>
          <a:xfrm>
            <a:off x="5322905" y="2670048"/>
            <a:ext cx="154588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chemeClr val="tx1"/>
                </a:solidFill>
              </a:rPr>
              <a:t>声をつくる</a:t>
            </a:r>
            <a:endParaRPr lang="en-US" sz="1700" dirty="0"/>
          </a:p>
        </p:txBody>
      </p:sp>
      <p:sp>
        <p:nvSpPr>
          <p:cNvPr id="15" name="Text 13"/>
          <p:cNvSpPr txBox="1"/>
          <p:nvPr/>
        </p:nvSpPr>
        <p:spPr>
          <a:xfrm>
            <a:off x="5322905" y="3438144"/>
            <a:ext cx="1545885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chemeClr val="tx2"/>
                </a:solidFill>
              </a:rPr>
              <a:t>あなたの声で、正しい韓国語の発音を合成する</a:t>
            </a:r>
            <a:endParaRPr lang="en-US" sz="1200" dirty="0"/>
          </a:p>
        </p:txBody>
      </p:sp>
      <p:sp>
        <p:nvSpPr>
          <p:cNvPr id="16" name="layer-L4"/>
          <p:cNvSpPr/>
          <p:nvPr/>
        </p:nvSpPr>
        <p:spPr>
          <a:xfrm>
            <a:off x="7325990" y="2103120"/>
            <a:ext cx="1984797" cy="2651760"/>
          </a:xfrm>
          <a:prstGeom prst="roundRect">
            <a:avLst>
              <a:gd name="adj" fmla="val 3686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7" name="layer-key"/>
          <p:cNvSpPr/>
          <p:nvPr/>
        </p:nvSpPr>
        <p:spPr>
          <a:xfrm>
            <a:off x="7325990" y="2103120"/>
            <a:ext cx="1984797" cy="2651760"/>
          </a:xfrm>
          <a:prstGeom prst="roundRect">
            <a:avLst>
              <a:gd name="adj" fmla="val 3686"/>
            </a:avLst>
          </a:prstGeom>
          <a:solidFill>
            <a:schemeClr val="accent1">
              <a:alpha val="12000"/>
            </a:schemeClr>
          </a:solidFill>
          <a:ln w="19050">
            <a:solidFill>
              <a:schemeClr val="accent1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7545446" y="2322576"/>
            <a:ext cx="1545885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chemeClr val="accent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L4</a:t>
            </a:r>
            <a:endParaRPr lang="en-US" sz="1300" dirty="0"/>
          </a:p>
        </p:txBody>
      </p:sp>
      <p:sp>
        <p:nvSpPr>
          <p:cNvPr id="19" name="Text 17"/>
          <p:cNvSpPr txBox="1"/>
          <p:nvPr/>
        </p:nvSpPr>
        <p:spPr>
          <a:xfrm>
            <a:off x="7545446" y="2670048"/>
            <a:ext cx="154588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chemeClr val="tx1"/>
                </a:solidFill>
              </a:rPr>
              <a:t>発音を測る</a:t>
            </a:r>
            <a:endParaRPr lang="en-US" sz="1700" dirty="0"/>
          </a:p>
        </p:txBody>
      </p:sp>
      <p:sp>
        <p:nvSpPr>
          <p:cNvPr id="20" name="Text 18"/>
          <p:cNvSpPr txBox="1"/>
          <p:nvPr/>
        </p:nvSpPr>
        <p:spPr>
          <a:xfrm>
            <a:off x="7545446" y="3438144"/>
            <a:ext cx="1545885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chemeClr val="tx2"/>
                </a:solidFill>
              </a:rPr>
              <a:t>5つの軸で、どこがどう違うかを出す</a:t>
            </a:r>
            <a:endParaRPr lang="en-US" sz="1200" dirty="0"/>
          </a:p>
        </p:txBody>
      </p:sp>
      <p:sp>
        <p:nvSpPr>
          <p:cNvPr id="21" name="layer-L5"/>
          <p:cNvSpPr/>
          <p:nvPr/>
        </p:nvSpPr>
        <p:spPr>
          <a:xfrm>
            <a:off x="9548531" y="2103120"/>
            <a:ext cx="1984797" cy="2651760"/>
          </a:xfrm>
          <a:prstGeom prst="roundRect">
            <a:avLst>
              <a:gd name="adj" fmla="val 3686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2" name="Text 20"/>
          <p:cNvSpPr txBox="1"/>
          <p:nvPr/>
        </p:nvSpPr>
        <p:spPr>
          <a:xfrm>
            <a:off x="9767987" y="2322576"/>
            <a:ext cx="1545885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chemeClr val="accent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L5</a:t>
            </a:r>
            <a:endParaRPr lang="en-US" sz="1300" dirty="0"/>
          </a:p>
        </p:txBody>
      </p:sp>
      <p:sp>
        <p:nvSpPr>
          <p:cNvPr id="23" name="Text 21"/>
          <p:cNvSpPr txBox="1"/>
          <p:nvPr/>
        </p:nvSpPr>
        <p:spPr>
          <a:xfrm>
            <a:off x="9767987" y="2670048"/>
            <a:ext cx="154588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chemeClr val="tx1"/>
                </a:solidFill>
              </a:rPr>
              <a:t>のこす</a:t>
            </a:r>
            <a:endParaRPr lang="en-US" sz="1700" dirty="0"/>
          </a:p>
        </p:txBody>
      </p:sp>
      <p:sp>
        <p:nvSpPr>
          <p:cNvPr id="24" name="Text 22"/>
          <p:cNvSpPr txBox="1"/>
          <p:nvPr/>
        </p:nvSpPr>
        <p:spPr>
          <a:xfrm>
            <a:off x="9767987" y="3438144"/>
            <a:ext cx="1545885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chemeClr val="tx2"/>
                </a:solidFill>
              </a:rPr>
              <a:t>日ごとの記録と、もう一度いう文</a:t>
            </a:r>
            <a:endParaRPr lang="en-US" sz="1200" dirty="0"/>
          </a:p>
        </p:txBody>
      </p:sp>
      <p:sp>
        <p:nvSpPr>
          <p:cNvPr id="25" name="Text 23"/>
          <p:cNvSpPr txBox="1"/>
          <p:nvPr/>
        </p:nvSpPr>
        <p:spPr>
          <a:xfrm>
            <a:off x="658368" y="5047488"/>
            <a:ext cx="10874959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1"/>
                </a:solidFill>
              </a:rPr>
              <a:t>L4 が中心です。</a:t>
            </a:r>
            <a:pPr indent="0" marL="0">
              <a:buNone/>
            </a:pPr>
            <a:r>
              <a:rPr lang="en-US" sz="1500" dirty="0">
                <a:solidFill>
                  <a:schemeClr val="tx2"/>
                </a:solidFill>
              </a:rPr>
              <a:t>　どこがどう違うかを言えて初めて、合成した「自分の声」が練習になります。</a:t>
            </a:r>
            <a:endParaRPr lang="en-US" sz="1500" dirty="0"/>
          </a:p>
        </p:txBody>
      </p:sp>
      <p:sp>
        <p:nvSpPr>
          <p:cNvPr id="26" name="Text 1"/>
          <p:cNvSpPr/>
          <p:nvPr>
            <p:ph idx="103" type="body" hasCustomPrompt="1"/>
          </p:nvPr>
        </p:nvSpPr>
        <p:spPr>
          <a:xfrm>
            <a:off x="5864047" y="6327648"/>
            <a:ext cx="5669280" cy="310896"/>
          </a:xfrm>
          <a:prstGeom prst="rect">
            <a:avLst/>
          </a:prstGeom>
          <a:noFill/>
          <a:ln/>
        </p:spPr>
        <p:txBody>
          <a:bodyPr wrap="square" rtlCol="0"/>
          <a:lstStyle/>
          <a:p>
            <a:pPr algn="r" indent="0" marL="0">
              <a:buNone/>
            </a:pP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658368" y="566928"/>
            <a:ext cx="10874959" cy="67665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発音を、五つの軸で測る</a:t>
            </a:r>
            <a:endParaRPr lang="en-US" sz="32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658368" y="1280160"/>
            <a:ext cx="10874959" cy="51206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chemeClr val="tx2"/>
                </a:solidFill>
              </a:rPr>
              <a:t>「なんとなく違う」ではなく、日本語話者がつまずく場所そのものを軸にしています。</a:t>
            </a:r>
            <a:endParaRPr lang="en-US" sz="1600" dirty="0"/>
          </a:p>
        </p:txBody>
      </p:sp>
      <p:sp>
        <p:nvSpPr>
          <p:cNvPr id="4" name="Text 2"/>
          <p:cNvSpPr txBox="1"/>
          <p:nvPr/>
        </p:nvSpPr>
        <p:spPr>
          <a:xfrm>
            <a:off x="658368" y="2029968"/>
            <a:ext cx="3200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パッチム（終わりの音）</a:t>
            </a:r>
            <a:endParaRPr lang="en-US" sz="1600" dirty="0"/>
          </a:p>
        </p:txBody>
      </p:sp>
      <p:sp>
        <p:nvSpPr>
          <p:cNvPr id="5" name="ax-0"/>
          <p:cNvSpPr/>
          <p:nvPr/>
        </p:nvSpPr>
        <p:spPr>
          <a:xfrm>
            <a:off x="4041648" y="2176272"/>
            <a:ext cx="182880" cy="182880"/>
          </a:xfrm>
          <a:prstGeom prst="roundRect">
            <a:avLst>
              <a:gd name="adj" fmla="val 25000"/>
            </a:avLst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4407408" y="2029968"/>
            <a:ext cx="7125919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日本語に終子音がない。「감사」の「ㅁ」が「む」になる</a:t>
            </a:r>
            <a:endParaRPr lang="en-US" sz="1400" dirty="0"/>
          </a:p>
        </p:txBody>
      </p:sp>
      <p:sp>
        <p:nvSpPr>
          <p:cNvPr id="7" name="Text 5"/>
          <p:cNvSpPr txBox="1"/>
          <p:nvPr/>
        </p:nvSpPr>
        <p:spPr>
          <a:xfrm>
            <a:off x="658368" y="2706624"/>
            <a:ext cx="3200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子音の強さ</a:t>
            </a:r>
            <a:endParaRPr lang="en-US" sz="1600" dirty="0"/>
          </a:p>
        </p:txBody>
      </p:sp>
      <p:sp>
        <p:nvSpPr>
          <p:cNvPr id="8" name="ax-1"/>
          <p:cNvSpPr/>
          <p:nvPr/>
        </p:nvSpPr>
        <p:spPr>
          <a:xfrm>
            <a:off x="4041648" y="2852928"/>
            <a:ext cx="182880" cy="182880"/>
          </a:xfrm>
          <a:prstGeom prst="roundRect">
            <a:avLst>
              <a:gd name="adj" fmla="val 25000"/>
            </a:avLst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4407408" y="2706624"/>
            <a:ext cx="7125919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平音・激音・濃音の三分が日本語にない</a:t>
            </a:r>
            <a:endParaRPr lang="en-US" sz="1400" dirty="0"/>
          </a:p>
        </p:txBody>
      </p:sp>
      <p:sp>
        <p:nvSpPr>
          <p:cNvPr id="10" name="Text 8"/>
          <p:cNvSpPr txBox="1"/>
          <p:nvPr/>
        </p:nvSpPr>
        <p:spPr>
          <a:xfrm>
            <a:off x="658368" y="3383280"/>
            <a:ext cx="3200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母音（어 と 오）</a:t>
            </a:r>
            <a:endParaRPr lang="en-US" sz="1600" dirty="0"/>
          </a:p>
        </p:txBody>
      </p:sp>
      <p:sp>
        <p:nvSpPr>
          <p:cNvPr id="11" name="ax-2"/>
          <p:cNvSpPr/>
          <p:nvPr/>
        </p:nvSpPr>
        <p:spPr>
          <a:xfrm>
            <a:off x="4041648" y="3529584"/>
            <a:ext cx="182880" cy="182880"/>
          </a:xfrm>
          <a:prstGeom prst="roundRect">
            <a:avLst>
              <a:gd name="adj" fmla="val 25000"/>
            </a:avLst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4407408" y="3383280"/>
            <a:ext cx="7125919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日本語の「オ」ひとつが韓国語では二つに分かれる</a:t>
            </a:r>
            <a:endParaRPr lang="en-US" sz="1400" dirty="0"/>
          </a:p>
        </p:txBody>
      </p:sp>
      <p:sp>
        <p:nvSpPr>
          <p:cNvPr id="13" name="Text 11"/>
          <p:cNvSpPr txBox="1"/>
          <p:nvPr/>
        </p:nvSpPr>
        <p:spPr>
          <a:xfrm>
            <a:off x="658368" y="4059936"/>
            <a:ext cx="3200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音韻変動</a:t>
            </a:r>
            <a:endParaRPr lang="en-US" sz="1600" dirty="0"/>
          </a:p>
        </p:txBody>
      </p:sp>
      <p:sp>
        <p:nvSpPr>
          <p:cNvPr id="14" name="ax-3"/>
          <p:cNvSpPr/>
          <p:nvPr/>
        </p:nvSpPr>
        <p:spPr>
          <a:xfrm>
            <a:off x="4041648" y="4206240"/>
            <a:ext cx="182880" cy="182880"/>
          </a:xfrm>
          <a:prstGeom prst="roundRect">
            <a:avLst>
              <a:gd name="adj" fmla="val 25000"/>
            </a:avLst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4407408" y="4059936"/>
            <a:ext cx="7125919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つづりと読みが変わる規則（連音・鼻音化）</a:t>
            </a:r>
            <a:endParaRPr lang="en-US" sz="1400" dirty="0"/>
          </a:p>
        </p:txBody>
      </p:sp>
      <p:sp>
        <p:nvSpPr>
          <p:cNvPr id="16" name="Text 14"/>
          <p:cNvSpPr txBox="1"/>
          <p:nvPr/>
        </p:nvSpPr>
        <p:spPr>
          <a:xfrm>
            <a:off x="658368" y="4736592"/>
            <a:ext cx="3200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語頭の濁音化</a:t>
            </a:r>
            <a:endParaRPr lang="en-US" sz="1600" dirty="0"/>
          </a:p>
        </p:txBody>
      </p:sp>
      <p:sp>
        <p:nvSpPr>
          <p:cNvPr id="17" name="ax-4"/>
          <p:cNvSpPr/>
          <p:nvPr/>
        </p:nvSpPr>
        <p:spPr>
          <a:xfrm>
            <a:off x="4041648" y="4882896"/>
            <a:ext cx="182880" cy="182880"/>
          </a:xfrm>
          <a:prstGeom prst="roundRect">
            <a:avLst>
              <a:gd name="adj" fmla="val 25000"/>
            </a:avLst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4407408" y="4736592"/>
            <a:ext cx="7125919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語中で濁るが語頭では濁らない</a:t>
            </a:r>
            <a:endParaRPr lang="en-US" sz="1400" dirty="0"/>
          </a:p>
        </p:txBody>
      </p:sp>
      <p:sp>
        <p:nvSpPr>
          <p:cNvPr id="19" name="Text 1"/>
          <p:cNvSpPr/>
          <p:nvPr>
            <p:ph idx="103" type="body" hasCustomPrompt="1"/>
          </p:nvPr>
        </p:nvSpPr>
        <p:spPr>
          <a:xfrm>
            <a:off x="5864047" y="6327648"/>
            <a:ext cx="5669280" cy="310896"/>
          </a:xfrm>
          <a:prstGeom prst="rect">
            <a:avLst/>
          </a:prstGeom>
          <a:noFill/>
          <a:ln/>
        </p:spPr>
        <p:txBody>
          <a:bodyPr wrap="square" rtlCol="0"/>
          <a:lstStyle/>
          <a:p>
            <a:pPr algn="r" indent="0" marL="0">
              <a:buNone/>
            </a:pPr>
            <a:r>
              <a:rPr lang="en-US" sz="900" dirty="0">
                <a:solidFill>
                  <a:schemeClr val="accent6"/>
                </a:solidFill>
              </a:rPr>
              <a:t>数値はすべて 2026年10月30日時点のコンテンツパック実測値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658368" y="566928"/>
            <a:ext cx="10874959" cy="67665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判定は三つ。そして「測れなかった」</a:t>
            </a:r>
            <a:endParaRPr lang="en-US" sz="32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658368" y="1280160"/>
            <a:ext cx="10874959" cy="51206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chemeClr val="tx2"/>
                </a:solidFill>
              </a:rPr>
              <a:t>測れなかったことと、間違えたことは違います。KOEKARA はそれを混ぜません。</a:t>
            </a:r>
            <a:endParaRPr lang="en-US" sz="1600" dirty="0"/>
          </a:p>
        </p:txBody>
      </p:sp>
      <p:sp>
        <p:nvSpPr>
          <p:cNvPr id="4" name="v-0"/>
          <p:cNvSpPr/>
          <p:nvPr/>
        </p:nvSpPr>
        <p:spPr>
          <a:xfrm>
            <a:off x="658368" y="2084832"/>
            <a:ext cx="2286000" cy="1371600"/>
          </a:xfrm>
          <a:prstGeom prst="roundRect">
            <a:avLst>
              <a:gd name="adj" fmla="val 5333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5" name="dot"/>
          <p:cNvSpPr/>
          <p:nvPr/>
        </p:nvSpPr>
        <p:spPr>
          <a:xfrm>
            <a:off x="914400" y="2359152"/>
            <a:ext cx="274320" cy="274320"/>
          </a:xfrm>
          <a:prstGeom prst="ellipse">
            <a:avLst/>
          </a:prstGeom>
          <a:solidFill>
            <a:srgbClr val="5E8F6C"/>
          </a:solidFill>
          <a:ln w="12700">
            <a:solidFill>
              <a:srgbClr val="5E8F6C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1298448" y="2304288"/>
            <a:ext cx="14173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chemeClr val="tx1"/>
                </a:solidFill>
              </a:rPr>
              <a:t>良好</a:t>
            </a:r>
            <a:endParaRPr lang="en-US" sz="1900" dirty="0"/>
          </a:p>
        </p:txBody>
      </p:sp>
      <p:sp>
        <p:nvSpPr>
          <p:cNvPr id="7" name="v-1"/>
          <p:cNvSpPr/>
          <p:nvPr/>
        </p:nvSpPr>
        <p:spPr>
          <a:xfrm>
            <a:off x="3182112" y="2084832"/>
            <a:ext cx="2286000" cy="1371600"/>
          </a:xfrm>
          <a:prstGeom prst="roundRect">
            <a:avLst>
              <a:gd name="adj" fmla="val 5333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8" name="dot"/>
          <p:cNvSpPr/>
          <p:nvPr/>
        </p:nvSpPr>
        <p:spPr>
          <a:xfrm>
            <a:off x="3438144" y="2359152"/>
            <a:ext cx="274320" cy="274320"/>
          </a:xfrm>
          <a:prstGeom prst="ellipse">
            <a:avLst/>
          </a:prstGeom>
          <a:solidFill>
            <a:srgbClr val="C79A4A"/>
          </a:solidFill>
          <a:ln w="12700">
            <a:solidFill>
              <a:srgbClr val="C79A4A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3822192" y="2304288"/>
            <a:ext cx="14173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chemeClr val="tx1"/>
                </a:solidFill>
              </a:rPr>
              <a:t>要練習</a:t>
            </a:r>
            <a:endParaRPr lang="en-US" sz="1900" dirty="0"/>
          </a:p>
        </p:txBody>
      </p:sp>
      <p:sp>
        <p:nvSpPr>
          <p:cNvPr id="10" name="v-2"/>
          <p:cNvSpPr/>
          <p:nvPr/>
        </p:nvSpPr>
        <p:spPr>
          <a:xfrm>
            <a:off x="5705856" y="2084832"/>
            <a:ext cx="2286000" cy="1371600"/>
          </a:xfrm>
          <a:prstGeom prst="roundRect">
            <a:avLst>
              <a:gd name="adj" fmla="val 5333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1" name="dot"/>
          <p:cNvSpPr/>
          <p:nvPr/>
        </p:nvSpPr>
        <p:spPr>
          <a:xfrm>
            <a:off x="5961888" y="2359152"/>
            <a:ext cx="274320" cy="274320"/>
          </a:xfrm>
          <a:prstGeom prst="ellipse">
            <a:avLst/>
          </a:prstGeom>
          <a:solidFill>
            <a:srgbClr val="A8724A"/>
          </a:solidFill>
          <a:ln w="12700">
            <a:solidFill>
              <a:srgbClr val="A8724A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6345936" y="2304288"/>
            <a:ext cx="14173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chemeClr val="tx1"/>
                </a:solidFill>
              </a:rPr>
              <a:t>別の音</a:t>
            </a:r>
            <a:endParaRPr lang="en-US" sz="1900" dirty="0"/>
          </a:p>
        </p:txBody>
      </p:sp>
      <p:sp>
        <p:nvSpPr>
          <p:cNvPr id="13" name="v-3"/>
          <p:cNvSpPr/>
          <p:nvPr/>
        </p:nvSpPr>
        <p:spPr>
          <a:xfrm>
            <a:off x="8229600" y="2084832"/>
            <a:ext cx="2286000" cy="1371600"/>
          </a:xfrm>
          <a:prstGeom prst="roundRect">
            <a:avLst>
              <a:gd name="adj" fmla="val 5333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4" name="dot"/>
          <p:cNvSpPr/>
          <p:nvPr/>
        </p:nvSpPr>
        <p:spPr>
          <a:xfrm>
            <a:off x="8485632" y="2359152"/>
            <a:ext cx="274320" cy="274320"/>
          </a:xfrm>
          <a:prstGeom prst="ellipse">
            <a:avLst/>
          </a:prstGeom>
          <a:solidFill>
            <a:srgbClr val="9AA3AA"/>
          </a:solidFill>
          <a:ln w="12700">
            <a:solidFill>
              <a:srgbClr val="9AA3AA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8869680" y="2304288"/>
            <a:ext cx="14173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9AA3AA"/>
                </a:solidFill>
              </a:rPr>
              <a:t>未測定</a:t>
            </a:r>
            <a:endParaRPr lang="en-US" sz="1900" dirty="0"/>
          </a:p>
        </p:txBody>
      </p:sp>
      <p:sp>
        <p:nvSpPr>
          <p:cNvPr id="16" name="Text 14"/>
          <p:cNvSpPr txBox="1"/>
          <p:nvPr/>
        </p:nvSpPr>
        <p:spPr>
          <a:xfrm>
            <a:off x="8485632" y="2834640"/>
            <a:ext cx="1773936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9AA3AA"/>
                </a:solidFill>
              </a:rPr>
              <a:t>0点ではありません</a:t>
            </a:r>
            <a:endParaRPr lang="en-US" sz="1200" dirty="0"/>
          </a:p>
        </p:txBody>
      </p:sp>
      <p:pic>
        <p:nvPicPr>
          <p:cNvPr id="17" name="axes" descr="五つの軸の評価バー。最後の軸は未測定として点線で表示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58368" y="3694176"/>
            <a:ext cx="4572000" cy="2571750"/>
          </a:xfrm>
          <a:prstGeom prst="rect">
            <a:avLst/>
          </a:prstGeom>
        </p:spPr>
      </p:pic>
      <p:sp>
        <p:nvSpPr>
          <p:cNvPr id="18" name="Text 15"/>
          <p:cNvSpPr txBox="1"/>
          <p:nvPr/>
        </p:nvSpPr>
        <p:spPr>
          <a:xfrm>
            <a:off x="5596128" y="3749040"/>
            <a:ext cx="5937199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5000"/>
              </a:lnSpc>
              <a:buNone/>
            </a:pPr>
            <a:r>
              <a:rPr lang="en-US" sz="1600" b="1" dirty="0">
                <a:solidFill>
                  <a:schemeClr val="tx1"/>
                </a:solidFill>
              </a:rPr>
              <a:t>なぜここにこだわるか
</a:t>
            </a:r>
            <a:pPr indent="0" marL="0">
              <a:lnSpc>
                <a:spcPct val="135000"/>
              </a:lnSpc>
              <a:buNone/>
            </a:pPr>
            <a:r>
              <a:rPr lang="en-US" sz="1400" dirty="0">
                <a:solidFill>
                  <a:schemeClr val="tx2"/>
                </a:solidFill>
              </a:rPr>
              <a:t>マイクが遠い、周りがうるさい、短すぎる — 測れない理由は学習者のせいではありません。それを0点として記録すると、学習者は「下手になった」と読み、やめます。測れなかった回は、記録からも集計からも外します。</a:t>
            </a:r>
            <a:endParaRPr lang="en-US" sz="1600" dirty="0"/>
          </a:p>
        </p:txBody>
      </p:sp>
      <p:sp>
        <p:nvSpPr>
          <p:cNvPr id="19" name="Text 1"/>
          <p:cNvSpPr/>
          <p:nvPr>
            <p:ph idx="103" type="body" hasCustomPrompt="1"/>
          </p:nvPr>
        </p:nvSpPr>
        <p:spPr>
          <a:xfrm>
            <a:off x="5864047" y="6327648"/>
            <a:ext cx="5669280" cy="310896"/>
          </a:xfrm>
          <a:prstGeom prst="rect">
            <a:avLst/>
          </a:prstGeom>
          <a:noFill/>
          <a:ln/>
        </p:spPr>
        <p:txBody>
          <a:bodyPr wrap="square" rtlCol="0"/>
          <a:lstStyle/>
          <a:p>
            <a:pPr algn="r" indent="0" marL="0">
              <a:buNone/>
            </a:pP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658368" y="566928"/>
            <a:ext cx="10874959" cy="67665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日本語話者に、特化する</a:t>
            </a:r>
            <a:endParaRPr lang="en-US" sz="32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658368" y="1280160"/>
            <a:ext cx="10874959" cy="51206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chemeClr val="tx2"/>
                </a:solidFill>
              </a:rPr>
              <a:t>誤りの型が母語ごとに違うため、汎用の採点では「どこを直すか」まで届きません。</a:t>
            </a:r>
            <a:endParaRPr lang="en-US" sz="1600" dirty="0"/>
          </a:p>
        </p:txBody>
      </p:sp>
      <p:graphicFrame>
        <p:nvGraphicFramePr>
          <p:cNvPr id="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58368" y="2011680"/>
          <a:ext cx="10874959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4937760"/>
                <a:gridCol w="2743200"/>
              </a:tblGrid>
              <a:tr h="51206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chemeClr val="accent6"/>
                          </a:solidFill>
                        </a:rPr>
                        <a:t>日本語にないもの</a:t>
                      </a:r>
                      <a:endParaRPr lang="en-US" sz="1200" dirty="0"/>
                    </a:p>
                  </a:txBody>
                  <a:tcPr marL="127000" marR="127000" marT="76200" marB="7620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chemeClr val="accent6"/>
                          </a:solidFill>
                        </a:rPr>
                        <a:t>学習者に起きること</a:t>
                      </a:r>
                      <a:endParaRPr lang="en-US" sz="1200" dirty="0"/>
                    </a:p>
                  </a:txBody>
                  <a:tcPr marL="127000" marR="127000" marT="76200" marB="7620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chemeClr val="accent6"/>
                          </a:solidFill>
                        </a:rPr>
                        <a:t>対応する軸</a:t>
                      </a:r>
                      <a:endParaRPr lang="en-US" sz="1200" dirty="0"/>
                    </a:p>
                  </a:txBody>
                  <a:tcPr marL="127000" marR="127000" marT="76200" marB="7620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1206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終子音（パッチム）</a:t>
                      </a:r>
                      <a:endParaRPr lang="en-US" sz="1400" dirty="0"/>
                    </a:p>
                  </a:txBody>
                  <a:tcPr marL="127000" marR="127000" marT="76200" marB="7620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「감사」の ㅁ が「む」になり、音節が一つ増える</a:t>
                      </a:r>
                      <a:endParaRPr lang="en-US" sz="1400" dirty="0"/>
                    </a:p>
                  </a:txBody>
                  <a:tcPr marL="127000" marR="127000" marT="76200" marB="7620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accent1"/>
                          </a:solidFill>
                        </a:rPr>
                        <a:t>パッチム（終わりの音）</a:t>
                      </a:r>
                      <a:endParaRPr lang="en-US" sz="1400" dirty="0"/>
                    </a:p>
                  </a:txBody>
                  <a:tcPr marL="127000" marR="127000" marT="76200" marB="7620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51206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平音・激音・濃音の三分</a:t>
                      </a:r>
                      <a:endParaRPr lang="en-US" sz="1400" dirty="0"/>
                    </a:p>
                  </a:txBody>
                  <a:tcPr marL="127000" marR="127000" marT="76200" marB="7620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「가・카・까」が全部同じ音に聞こえ、同じ音で発音される</a:t>
                      </a:r>
                      <a:endParaRPr lang="en-US" sz="1400" dirty="0"/>
                    </a:p>
                  </a:txBody>
                  <a:tcPr marL="127000" marR="127000" marT="76200" marB="7620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accent1"/>
                          </a:solidFill>
                        </a:rPr>
                        <a:t>子音の強さ</a:t>
                      </a:r>
                      <a:endParaRPr lang="en-US" sz="1400" dirty="0"/>
                    </a:p>
                  </a:txBody>
                  <a:tcPr marL="127000" marR="127000" marT="76200" marB="7620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1206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어 と 오 の区別</a:t>
                      </a:r>
                      <a:endParaRPr lang="en-US" sz="1400" dirty="0"/>
                    </a:p>
                  </a:txBody>
                  <a:tcPr marL="127000" marR="127000" marT="76200" marB="7620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どちらも「オ」になり、別の単語として伝わらない</a:t>
                      </a:r>
                      <a:endParaRPr lang="en-US" sz="1400" dirty="0"/>
                    </a:p>
                  </a:txBody>
                  <a:tcPr marL="127000" marR="127000" marT="76200" marB="7620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accent1"/>
                          </a:solidFill>
                        </a:rPr>
                        <a:t>母音（어 と 오）</a:t>
                      </a:r>
                      <a:endParaRPr lang="en-US" sz="1400" dirty="0"/>
                    </a:p>
                  </a:txBody>
                  <a:tcPr marL="127000" marR="127000" marT="76200" marB="7620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51206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つづりと読みのずれ</a:t>
                      </a:r>
                      <a:endParaRPr lang="en-US" sz="1400" dirty="0"/>
                    </a:p>
                  </a:txBody>
                  <a:tcPr marL="127000" marR="127000" marT="76200" marB="7620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書いてある通りに読んでしまい、連音・鼻音化が起きない</a:t>
                      </a:r>
                      <a:endParaRPr lang="en-US" sz="1400" dirty="0"/>
                    </a:p>
                  </a:txBody>
                  <a:tcPr marL="127000" marR="127000" marT="76200" marB="7620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accent1"/>
                          </a:solidFill>
                        </a:rPr>
                        <a:t>音韻変動</a:t>
                      </a:r>
                      <a:endParaRPr lang="en-US" sz="1400" dirty="0"/>
                    </a:p>
                  </a:txBody>
                  <a:tcPr marL="127000" marR="127000" marT="76200" marB="7620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1206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語頭と語中で濁りが変わる</a:t>
                      </a:r>
                      <a:endParaRPr lang="en-US" sz="1400" dirty="0"/>
                    </a:p>
                  </a:txBody>
                  <a:tcPr marL="127000" marR="127000" marT="76200" marB="7620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語頭を濁らせてしまう</a:t>
                      </a:r>
                      <a:endParaRPr lang="en-US" sz="1400" dirty="0"/>
                    </a:p>
                  </a:txBody>
                  <a:tcPr marL="127000" marR="127000" marT="76200" marB="7620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accent1"/>
                          </a:solidFill>
                        </a:rPr>
                        <a:t>語頭の濁音化</a:t>
                      </a:r>
                      <a:endParaRPr lang="en-US" sz="1400" dirty="0"/>
                    </a:p>
                  </a:txBody>
                  <a:tcPr marL="127000" marR="127000" marT="76200" marB="76200"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  <p:sp>
        <p:nvSpPr>
          <p:cNvPr id="5" name="Text 1"/>
          <p:cNvSpPr/>
          <p:nvPr>
            <p:ph idx="103" type="body" hasCustomPrompt="1"/>
          </p:nvPr>
        </p:nvSpPr>
        <p:spPr>
          <a:xfrm>
            <a:off x="5864047" y="6327648"/>
            <a:ext cx="5669280" cy="310896"/>
          </a:xfrm>
          <a:prstGeom prst="rect">
            <a:avLst/>
          </a:prstGeom>
          <a:noFill/>
          <a:ln/>
        </p:spPr>
        <p:txBody>
          <a:bodyPr wrap="square" rtlCol="0"/>
          <a:lstStyle/>
          <a:p>
            <a:pPr algn="r" indent="0" marL="0">
              <a:buNone/>
            </a:pPr>
            <a:r>
              <a:rPr lang="en-US" sz="900" dirty="0">
                <a:solidFill>
                  <a:schemeClr val="accent6"/>
                </a:solidFill>
              </a:rPr>
              <a:t>数値はすべて 2026年10月30日時点のコンテンツパック実測値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658368" y="2761488"/>
            <a:ext cx="2743200" cy="365760"/>
          </a:xfrm>
          <a:prstGeom prst="rect">
            <a:avLst/>
          </a:prstGeom>
          <a:noFill/>
          <a:ln/>
        </p:spPr>
        <p:txBody>
          <a:bodyPr wrap="square" rtlCol="0"/>
          <a:lstStyle/>
          <a:p>
            <a:pPr indent="0" marL="0">
              <a:buNone/>
            </a:pPr>
            <a:r>
              <a:rPr lang="en-US" sz="1500" b="1" spc="500" kern="0" dirty="0">
                <a:solidFill>
                  <a:schemeClr val="accent1"/>
                </a:solidFill>
              </a:rPr>
              <a:t>02</a:t>
            </a:r>
            <a:endParaRPr lang="en-US" sz="15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658368" y="3127248"/>
            <a:ext cx="10874959" cy="10058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4200" b="1" dirty="0">
                <a:solidFill>
                  <a:schemeClr val="bg1"/>
                </a:solidFill>
              </a:rPr>
              <a:t>中身と体験</a:t>
            </a:r>
            <a:endParaRPr lang="en-US" sz="4200" dirty="0"/>
          </a:p>
        </p:txBody>
      </p:sp>
      <p:sp>
        <p:nvSpPr>
          <p:cNvPr id="4" name="Text 0"/>
          <p:cNvSpPr/>
          <p:nvPr>
            <p:ph idx="102" type="body" hasCustomPrompt="1"/>
          </p:nvPr>
        </p:nvSpPr>
        <p:spPr>
          <a:xfrm>
            <a:off x="658368" y="4187952"/>
            <a:ext cx="9411919" cy="822960"/>
          </a:xfrm>
          <a:prstGeom prst="rect">
            <a:avLst/>
          </a:prstGeom>
          <a:noFill/>
          <a:ln/>
        </p:spPr>
        <p:txBody>
          <a:bodyPr wrap="square" rtlCol="0"/>
          <a:lstStyle/>
          <a:p>
            <a:pPr indent="0" marL="0">
              <a:buNone/>
            </a:pPr>
            <a:r>
              <a:rPr lang="en-US" sz="1700" dirty="0">
                <a:solidFill>
                  <a:schemeClr val="accent6"/>
                </a:solidFill>
              </a:rPr>
              <a:t>相棒が話し方を変えます。判定は変えません。</a:t>
            </a:r>
            <a:endParaRPr lang="en-US" sz="1700" dirty="0"/>
          </a:p>
        </p:txBody>
      </p:sp>
      <p:sp>
        <p:nvSpPr>
          <p:cNvPr id="5" name="motif-0"/>
          <p:cNvSpPr/>
          <p:nvPr/>
        </p:nvSpPr>
        <p:spPr>
          <a:xfrm>
            <a:off x="658368" y="2084832"/>
            <a:ext cx="274320" cy="274320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12700">
            <a:solidFill>
              <a:schemeClr val="accent6"/>
            </a:solidFill>
            <a:prstDash val="solid"/>
          </a:ln>
        </p:spPr>
      </p:sp>
      <p:sp>
        <p:nvSpPr>
          <p:cNvPr id="6" name="motif-1"/>
          <p:cNvSpPr/>
          <p:nvPr/>
        </p:nvSpPr>
        <p:spPr>
          <a:xfrm>
            <a:off x="1042416" y="2084832"/>
            <a:ext cx="274320" cy="27432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motif-2"/>
          <p:cNvSpPr/>
          <p:nvPr/>
        </p:nvSpPr>
        <p:spPr>
          <a:xfrm>
            <a:off x="1426464" y="2084832"/>
            <a:ext cx="274320" cy="274320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12700">
            <a:solidFill>
              <a:schemeClr val="accent6"/>
            </a:solidFill>
            <a:prstDash val="solid"/>
          </a:ln>
        </p:spPr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658368" y="566928"/>
            <a:ext cx="10874959" cy="67665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相棒は五人。判定はひとつ</a:t>
            </a:r>
            <a:endParaRPr lang="en-US" sz="32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658368" y="1280160"/>
            <a:ext cx="10874959" cy="51206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chemeClr val="tx2"/>
                </a:solidFill>
              </a:rPr>
              <a:t>相棒が変えるのは話し方と進む速さだけ。判定の色も意味も文言も動きません。</a:t>
            </a:r>
            <a:endParaRPr lang="en-US" sz="1600" dirty="0"/>
          </a:p>
        </p:txBody>
      </p:sp>
      <p:sp>
        <p:nvSpPr>
          <p:cNvPr id="4" name="p-NAGI"/>
          <p:cNvSpPr/>
          <p:nvPr/>
        </p:nvSpPr>
        <p:spPr>
          <a:xfrm>
            <a:off x="658368" y="2066544"/>
            <a:ext cx="1999427" cy="2377440"/>
          </a:xfrm>
          <a:prstGeom prst="roundRect">
            <a:avLst>
              <a:gd name="adj" fmla="val 3659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5" name="dot"/>
          <p:cNvSpPr/>
          <p:nvPr/>
        </p:nvSpPr>
        <p:spPr>
          <a:xfrm>
            <a:off x="896112" y="2304288"/>
            <a:ext cx="402336" cy="402336"/>
          </a:xfrm>
          <a:prstGeom prst="ellipse">
            <a:avLst/>
          </a:prstGeom>
          <a:solidFill>
            <a:srgbClr val="B5762E"/>
          </a:solidFill>
          <a:ln w="12700">
            <a:solidFill>
              <a:srgbClr val="B5762E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96112" y="2816352"/>
            <a:ext cx="1523939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chemeClr val="tx1"/>
                </a:solidFill>
              </a:rPr>
              <a:t>ナギ</a:t>
            </a:r>
            <a:endParaRPr lang="en-US" sz="1900" dirty="0"/>
          </a:p>
        </p:txBody>
      </p:sp>
      <p:sp>
        <p:nvSpPr>
          <p:cNvPr id="7" name="Text 5"/>
          <p:cNvSpPr txBox="1"/>
          <p:nvPr/>
        </p:nvSpPr>
        <p:spPr>
          <a:xfrm>
            <a:off x="896112" y="3200400"/>
            <a:ext cx="1523939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B576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NAGI</a:t>
            </a:r>
            <a:endParaRPr lang="en-US" sz="1000" dirty="0"/>
          </a:p>
        </p:txBody>
      </p:sp>
      <p:sp>
        <p:nvSpPr>
          <p:cNvPr id="8" name="Text 6"/>
          <p:cNvSpPr txBox="1"/>
          <p:nvPr/>
        </p:nvSpPr>
        <p:spPr>
          <a:xfrm>
            <a:off x="896112" y="3529584"/>
            <a:ext cx="152393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やさしい、一歩目。</a:t>
            </a:r>
            <a:endParaRPr lang="en-US" sz="1400" dirty="0"/>
          </a:p>
        </p:txBody>
      </p:sp>
      <p:sp>
        <p:nvSpPr>
          <p:cNvPr id="9" name="Text 7"/>
          <p:cNvSpPr txBox="1"/>
          <p:nvPr/>
        </p:nvSpPr>
        <p:spPr>
          <a:xfrm>
            <a:off x="896112" y="3877056"/>
            <a:ext cx="1523939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1100" dirty="0">
                <a:solidFill>
                  <a:schemeClr val="tx2"/>
                </a:solidFill>
              </a:rPr>
              <a:t>短いです体。一度に一つ。</a:t>
            </a:r>
            <a:endParaRPr lang="en-US" sz="1100" dirty="0"/>
          </a:p>
        </p:txBody>
      </p:sp>
      <p:sp>
        <p:nvSpPr>
          <p:cNvPr id="10" name="p-TOA"/>
          <p:cNvSpPr/>
          <p:nvPr/>
        </p:nvSpPr>
        <p:spPr>
          <a:xfrm>
            <a:off x="2877251" y="2066544"/>
            <a:ext cx="1999427" cy="2377440"/>
          </a:xfrm>
          <a:prstGeom prst="roundRect">
            <a:avLst>
              <a:gd name="adj" fmla="val 3659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1" name="dot"/>
          <p:cNvSpPr/>
          <p:nvPr/>
        </p:nvSpPr>
        <p:spPr>
          <a:xfrm>
            <a:off x="3114995" y="2304288"/>
            <a:ext cx="402336" cy="402336"/>
          </a:xfrm>
          <a:prstGeom prst="ellipse">
            <a:avLst/>
          </a:prstGeom>
          <a:solidFill>
            <a:srgbClr val="2F6E5A"/>
          </a:solidFill>
          <a:ln w="12700">
            <a:solidFill>
              <a:srgbClr val="2F6E5A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3114995" y="2816352"/>
            <a:ext cx="1523939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chemeClr val="tx1"/>
                </a:solidFill>
              </a:rPr>
              <a:t>トア</a:t>
            </a:r>
            <a:endParaRPr lang="en-US" sz="1900" dirty="0"/>
          </a:p>
        </p:txBody>
      </p:sp>
      <p:sp>
        <p:nvSpPr>
          <p:cNvPr id="13" name="Text 11"/>
          <p:cNvSpPr txBox="1"/>
          <p:nvPr/>
        </p:nvSpPr>
        <p:spPr>
          <a:xfrm>
            <a:off x="3114995" y="3200400"/>
            <a:ext cx="1523939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2F6E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TOA</a:t>
            </a:r>
            <a:endParaRPr lang="en-US" sz="1000" dirty="0"/>
          </a:p>
        </p:txBody>
      </p:sp>
      <p:sp>
        <p:nvSpPr>
          <p:cNvPr id="14" name="Text 12"/>
          <p:cNvSpPr txBox="1"/>
          <p:nvPr/>
        </p:nvSpPr>
        <p:spPr>
          <a:xfrm>
            <a:off x="3114995" y="3529584"/>
            <a:ext cx="152393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あなたのペースで。</a:t>
            </a:r>
            <a:endParaRPr lang="en-US" sz="1400" dirty="0"/>
          </a:p>
        </p:txBody>
      </p:sp>
      <p:sp>
        <p:nvSpPr>
          <p:cNvPr id="15" name="Text 13"/>
          <p:cNvSpPr txBox="1"/>
          <p:nvPr/>
        </p:nvSpPr>
        <p:spPr>
          <a:xfrm>
            <a:off x="3114995" y="3877056"/>
            <a:ext cx="1523939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1100" dirty="0">
                <a:solidFill>
                  <a:schemeClr val="tx2"/>
                </a:solidFill>
              </a:rPr>
              <a:t>丁寧な遅さ。二文に分ける。</a:t>
            </a:r>
            <a:endParaRPr lang="en-US" sz="1100" dirty="0"/>
          </a:p>
        </p:txBody>
      </p:sp>
      <p:sp>
        <p:nvSpPr>
          <p:cNvPr id="16" name="p-LUMO"/>
          <p:cNvSpPr/>
          <p:nvPr/>
        </p:nvSpPr>
        <p:spPr>
          <a:xfrm>
            <a:off x="5096134" y="2066544"/>
            <a:ext cx="1999427" cy="2377440"/>
          </a:xfrm>
          <a:prstGeom prst="roundRect">
            <a:avLst>
              <a:gd name="adj" fmla="val 3659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7" name="dot"/>
          <p:cNvSpPr/>
          <p:nvPr/>
        </p:nvSpPr>
        <p:spPr>
          <a:xfrm>
            <a:off x="5333878" y="2304288"/>
            <a:ext cx="402336" cy="402336"/>
          </a:xfrm>
          <a:prstGeom prst="ellipse">
            <a:avLst/>
          </a:prstGeom>
          <a:solidFill>
            <a:srgbClr val="3E4A54"/>
          </a:solidFill>
          <a:ln w="12700">
            <a:solidFill>
              <a:srgbClr val="3E4A54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5333878" y="2816352"/>
            <a:ext cx="1523939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chemeClr val="tx1"/>
                </a:solidFill>
              </a:rPr>
              <a:t>ルモ</a:t>
            </a:r>
            <a:endParaRPr lang="en-US" sz="1900" dirty="0"/>
          </a:p>
        </p:txBody>
      </p:sp>
      <p:sp>
        <p:nvSpPr>
          <p:cNvPr id="19" name="Text 17"/>
          <p:cNvSpPr txBox="1"/>
          <p:nvPr/>
        </p:nvSpPr>
        <p:spPr>
          <a:xfrm>
            <a:off x="5333878" y="3200400"/>
            <a:ext cx="1523939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3E4A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LUMO</a:t>
            </a:r>
            <a:endParaRPr lang="en-US" sz="1000" dirty="0"/>
          </a:p>
        </p:txBody>
      </p:sp>
      <p:sp>
        <p:nvSpPr>
          <p:cNvPr id="20" name="Text 18"/>
          <p:cNvSpPr txBox="1"/>
          <p:nvPr/>
        </p:nvSpPr>
        <p:spPr>
          <a:xfrm>
            <a:off x="5333878" y="3529584"/>
            <a:ext cx="152393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大事なところだけ。</a:t>
            </a:r>
            <a:endParaRPr lang="en-US" sz="1400" dirty="0"/>
          </a:p>
        </p:txBody>
      </p:sp>
      <p:sp>
        <p:nvSpPr>
          <p:cNvPr id="21" name="Text 19"/>
          <p:cNvSpPr txBox="1"/>
          <p:nvPr/>
        </p:nvSpPr>
        <p:spPr>
          <a:xfrm>
            <a:off x="5333878" y="3877056"/>
            <a:ext cx="1523939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1100" dirty="0">
                <a:solidFill>
                  <a:schemeClr val="tx2"/>
                </a:solidFill>
              </a:rPr>
              <a:t>ためぐち一言。速い。</a:t>
            </a:r>
            <a:endParaRPr lang="en-US" sz="1100" dirty="0"/>
          </a:p>
        </p:txBody>
      </p:sp>
      <p:sp>
        <p:nvSpPr>
          <p:cNvPr id="22" name="p-SENA"/>
          <p:cNvSpPr/>
          <p:nvPr/>
        </p:nvSpPr>
        <p:spPr>
          <a:xfrm>
            <a:off x="7315017" y="2066544"/>
            <a:ext cx="1999427" cy="2377440"/>
          </a:xfrm>
          <a:prstGeom prst="roundRect">
            <a:avLst>
              <a:gd name="adj" fmla="val 3659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3" name="dot"/>
          <p:cNvSpPr/>
          <p:nvPr/>
        </p:nvSpPr>
        <p:spPr>
          <a:xfrm>
            <a:off x="7552761" y="2304288"/>
            <a:ext cx="402336" cy="402336"/>
          </a:xfrm>
          <a:prstGeom prst="ellipse">
            <a:avLst/>
          </a:prstGeom>
          <a:solidFill>
            <a:srgbClr val="8E5A7A"/>
          </a:solidFill>
          <a:ln w="12700">
            <a:solidFill>
              <a:srgbClr val="8E5A7A"/>
            </a:solidFill>
            <a:prstDash val="solid"/>
          </a:ln>
        </p:spPr>
      </p:sp>
      <p:sp>
        <p:nvSpPr>
          <p:cNvPr id="24" name="Text 22"/>
          <p:cNvSpPr txBox="1"/>
          <p:nvPr/>
        </p:nvSpPr>
        <p:spPr>
          <a:xfrm>
            <a:off x="7552761" y="2816352"/>
            <a:ext cx="1523939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chemeClr val="tx1"/>
                </a:solidFill>
              </a:rPr>
              <a:t>セナ</a:t>
            </a:r>
            <a:endParaRPr lang="en-US" sz="1900" dirty="0"/>
          </a:p>
        </p:txBody>
      </p:sp>
      <p:sp>
        <p:nvSpPr>
          <p:cNvPr id="25" name="Text 23"/>
          <p:cNvSpPr txBox="1"/>
          <p:nvPr/>
        </p:nvSpPr>
        <p:spPr>
          <a:xfrm>
            <a:off x="7552761" y="3200400"/>
            <a:ext cx="1523939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8E5A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SENA</a:t>
            </a:r>
            <a:endParaRPr lang="en-US" sz="1000" dirty="0"/>
          </a:p>
        </p:txBody>
      </p:sp>
      <p:sp>
        <p:nvSpPr>
          <p:cNvPr id="26" name="Text 24"/>
          <p:cNvSpPr txBox="1"/>
          <p:nvPr/>
        </p:nvSpPr>
        <p:spPr>
          <a:xfrm>
            <a:off x="7552761" y="3529584"/>
            <a:ext cx="152393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理由まで、わかる。</a:t>
            </a:r>
            <a:endParaRPr lang="en-US" sz="1400" dirty="0"/>
          </a:p>
        </p:txBody>
      </p:sp>
      <p:sp>
        <p:nvSpPr>
          <p:cNvPr id="27" name="Text 25"/>
          <p:cNvSpPr txBox="1"/>
          <p:nvPr/>
        </p:nvSpPr>
        <p:spPr>
          <a:xfrm>
            <a:off x="7552761" y="3877056"/>
            <a:ext cx="1523939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1100" dirty="0">
                <a:solidFill>
                  <a:schemeClr val="tx2"/>
                </a:solidFill>
              </a:rPr>
              <a:t>説明体。順に、四文まで。</a:t>
            </a:r>
            <a:endParaRPr lang="en-US" sz="1100" dirty="0"/>
          </a:p>
        </p:txBody>
      </p:sp>
      <p:sp>
        <p:nvSpPr>
          <p:cNvPr id="28" name="p-RITO"/>
          <p:cNvSpPr/>
          <p:nvPr/>
        </p:nvSpPr>
        <p:spPr>
          <a:xfrm>
            <a:off x="9533900" y="2066544"/>
            <a:ext cx="1999427" cy="2377440"/>
          </a:xfrm>
          <a:prstGeom prst="roundRect">
            <a:avLst>
              <a:gd name="adj" fmla="val 3659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9" name="dot"/>
          <p:cNvSpPr/>
          <p:nvPr/>
        </p:nvSpPr>
        <p:spPr>
          <a:xfrm>
            <a:off x="9771644" y="2304288"/>
            <a:ext cx="402336" cy="402336"/>
          </a:xfrm>
          <a:prstGeom prst="ellipse">
            <a:avLst/>
          </a:prstGeom>
          <a:solidFill>
            <a:srgbClr val="4C5A8A"/>
          </a:solidFill>
          <a:ln w="12700">
            <a:solidFill>
              <a:srgbClr val="4C5A8A"/>
            </a:solidFill>
            <a:prstDash val="solid"/>
          </a:ln>
        </p:spPr>
      </p:sp>
      <p:sp>
        <p:nvSpPr>
          <p:cNvPr id="30" name="Text 28"/>
          <p:cNvSpPr txBox="1"/>
          <p:nvPr/>
        </p:nvSpPr>
        <p:spPr>
          <a:xfrm>
            <a:off x="9771644" y="2816352"/>
            <a:ext cx="1523939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chemeClr val="tx1"/>
                </a:solidFill>
              </a:rPr>
              <a:t>リト</a:t>
            </a:r>
            <a:endParaRPr lang="en-US" sz="1900" dirty="0"/>
          </a:p>
        </p:txBody>
      </p:sp>
      <p:sp>
        <p:nvSpPr>
          <p:cNvPr id="31" name="Text 29"/>
          <p:cNvSpPr txBox="1"/>
          <p:nvPr/>
        </p:nvSpPr>
        <p:spPr>
          <a:xfrm>
            <a:off x="9771644" y="3200400"/>
            <a:ext cx="1523939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4C5A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RITO</a:t>
            </a:r>
            <a:endParaRPr lang="en-US" sz="1000" dirty="0"/>
          </a:p>
        </p:txBody>
      </p:sp>
      <p:sp>
        <p:nvSpPr>
          <p:cNvPr id="32" name="Text 30"/>
          <p:cNvSpPr txBox="1"/>
          <p:nvPr/>
        </p:nvSpPr>
        <p:spPr>
          <a:xfrm>
            <a:off x="9771644" y="3529584"/>
            <a:ext cx="152393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ことばに、リズムを。</a:t>
            </a:r>
            <a:endParaRPr lang="en-US" sz="1400" dirty="0"/>
          </a:p>
        </p:txBody>
      </p:sp>
      <p:sp>
        <p:nvSpPr>
          <p:cNvPr id="33" name="Text 31"/>
          <p:cNvSpPr txBox="1"/>
          <p:nvPr/>
        </p:nvSpPr>
        <p:spPr>
          <a:xfrm>
            <a:off x="9771644" y="3877056"/>
            <a:ext cx="1523939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1100" dirty="0">
                <a:solidFill>
                  <a:schemeClr val="tx2"/>
                </a:solidFill>
              </a:rPr>
              <a:t>言葉より拍。専用の拍子で。</a:t>
            </a:r>
            <a:endParaRPr lang="en-US" sz="1100" dirty="0"/>
          </a:p>
        </p:txBody>
      </p:sp>
      <p:sp>
        <p:nvSpPr>
          <p:cNvPr id="34" name="Text 32"/>
          <p:cNvSpPr txBox="1"/>
          <p:nvPr/>
        </p:nvSpPr>
        <p:spPr>
          <a:xfrm>
            <a:off x="658368" y="4754880"/>
            <a:ext cx="10874959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「相棒なし」も選べます。</a:t>
            </a:r>
            <a:pPr indent="0" marL="0">
              <a:buNone/>
            </a:pPr>
            <a:r>
              <a:rPr lang="en-US" sz="1500" dirty="0">
                <a:solidFill>
                  <a:schemeClr val="tx2"/>
                </a:solidFill>
              </a:rPr>
              <a:t>　無彩色のUIで、診断だけ。 キャラクターが苦手な学習者を、入口で失いません。</a:t>
            </a:r>
            <a:endParaRPr lang="en-US" sz="1500" dirty="0"/>
          </a:p>
        </p:txBody>
      </p:sp>
      <p:sp>
        <p:nvSpPr>
          <p:cNvPr id="35" name="Text 1"/>
          <p:cNvSpPr/>
          <p:nvPr>
            <p:ph idx="103" type="body" hasCustomPrompt="1"/>
          </p:nvPr>
        </p:nvSpPr>
        <p:spPr>
          <a:xfrm>
            <a:off x="5864047" y="6327648"/>
            <a:ext cx="5669280" cy="310896"/>
          </a:xfrm>
          <a:prstGeom prst="rect">
            <a:avLst/>
          </a:prstGeom>
          <a:noFill/>
          <a:ln/>
        </p:spPr>
        <p:txBody>
          <a:bodyPr wrap="square" rtlCol="0"/>
          <a:lstStyle/>
          <a:p>
            <a:pPr algn="r" indent="0" marL="0">
              <a:buNone/>
            </a:pP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658368" y="566928"/>
            <a:ext cx="10874959" cy="67665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中身は、もう動いています</a:t>
            </a:r>
            <a:endParaRPr lang="en-US" sz="32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658368" y="1280160"/>
            <a:ext cx="10874959" cy="51206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chemeClr val="tx2"/>
                </a:solidFill>
              </a:rPr>
              <a:t>構想ではなく、配信中のコンテンツパックを数えた値です。</a:t>
            </a:r>
            <a:endParaRPr lang="en-US" sz="1600" dirty="0"/>
          </a:p>
        </p:txBody>
      </p:sp>
      <p:sp>
        <p:nvSpPr>
          <p:cNvPr id="4" name="Text 2"/>
          <p:cNvSpPr txBox="1"/>
          <p:nvPr/>
        </p:nvSpPr>
        <p:spPr>
          <a:xfrm>
            <a:off x="658368" y="2103120"/>
            <a:ext cx="25130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en-US" sz="40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309</a:t>
            </a:r>
            <a:endParaRPr lang="en-US" sz="4000" dirty="0"/>
          </a:p>
        </p:txBody>
      </p:sp>
      <p:sp>
        <p:nvSpPr>
          <p:cNvPr id="5" name="Text 3"/>
          <p:cNvSpPr txBox="1"/>
          <p:nvPr/>
        </p:nvSpPr>
        <p:spPr>
          <a:xfrm>
            <a:off x="658368" y="2724912"/>
            <a:ext cx="25130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chemeClr val="tx2"/>
                </a:solidFill>
              </a:rPr>
              <a:t>文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3445688" y="2103120"/>
            <a:ext cx="25130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en-US" sz="4000" b="1" dirty="0">
                <a:solidFill>
                  <a:schemeClr val="accent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2,590</a:t>
            </a:r>
            <a:endParaRPr lang="en-US" sz="4000" dirty="0"/>
          </a:p>
        </p:txBody>
      </p:sp>
      <p:sp>
        <p:nvSpPr>
          <p:cNvPr id="7" name="Text 5"/>
          <p:cNvSpPr txBox="1"/>
          <p:nvPr/>
        </p:nvSpPr>
        <p:spPr>
          <a:xfrm>
            <a:off x="3445688" y="2724912"/>
            <a:ext cx="25130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chemeClr val="tx2"/>
                </a:solidFill>
              </a:rPr>
              <a:t>音源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6233008" y="2103120"/>
            <a:ext cx="25130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en-US" sz="40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505</a:t>
            </a:r>
            <a:endParaRPr lang="en-US" sz="4000" dirty="0"/>
          </a:p>
        </p:txBody>
      </p:sp>
      <p:sp>
        <p:nvSpPr>
          <p:cNvPr id="9" name="Text 7"/>
          <p:cNvSpPr txBox="1"/>
          <p:nvPr/>
        </p:nvSpPr>
        <p:spPr>
          <a:xfrm>
            <a:off x="6233008" y="2724912"/>
            <a:ext cx="25130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chemeClr val="tx2"/>
                </a:solidFill>
              </a:rPr>
              <a:t>単語</a:t>
            </a:r>
            <a:endParaRPr lang="en-US" sz="1200" dirty="0"/>
          </a:p>
        </p:txBody>
      </p:sp>
      <p:sp>
        <p:nvSpPr>
          <p:cNvPr id="10" name="Text 8"/>
          <p:cNvSpPr txBox="1"/>
          <p:nvPr/>
        </p:nvSpPr>
        <p:spPr>
          <a:xfrm>
            <a:off x="9020327" y="2103120"/>
            <a:ext cx="25130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en-US" sz="40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48</a:t>
            </a:r>
            <a:endParaRPr lang="en-US" sz="4000" dirty="0"/>
          </a:p>
        </p:txBody>
      </p:sp>
      <p:sp>
        <p:nvSpPr>
          <p:cNvPr id="11" name="Text 9"/>
          <p:cNvSpPr txBox="1"/>
          <p:nvPr/>
        </p:nvSpPr>
        <p:spPr>
          <a:xfrm>
            <a:off x="9020327" y="2724912"/>
            <a:ext cx="25130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chemeClr val="tx2"/>
                </a:solidFill>
              </a:rPr>
              <a:t>トピック</a:t>
            </a:r>
            <a:endParaRPr lang="en-US" sz="1200" dirty="0"/>
          </a:p>
        </p:txBody>
      </p:sp>
      <p:sp>
        <p:nvSpPr>
          <p:cNvPr id="12" name="Text 10"/>
          <p:cNvSpPr txBox="1"/>
          <p:nvPr/>
        </p:nvSpPr>
        <p:spPr>
          <a:xfrm>
            <a:off x="658368" y="3611880"/>
            <a:ext cx="25130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en-US" sz="40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4000" dirty="0"/>
          </a:p>
        </p:txBody>
      </p:sp>
      <p:sp>
        <p:nvSpPr>
          <p:cNvPr id="13" name="Text 11"/>
          <p:cNvSpPr txBox="1"/>
          <p:nvPr/>
        </p:nvSpPr>
        <p:spPr>
          <a:xfrm>
            <a:off x="658368" y="4233672"/>
            <a:ext cx="25130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chemeClr val="tx2"/>
                </a:solidFill>
              </a:rPr>
              <a:t>シナリオ</a:t>
            </a:r>
            <a:endParaRPr lang="en-US" sz="1200" dirty="0"/>
          </a:p>
        </p:txBody>
      </p:sp>
      <p:sp>
        <p:nvSpPr>
          <p:cNvPr id="14" name="Text 12"/>
          <p:cNvSpPr txBox="1"/>
          <p:nvPr/>
        </p:nvSpPr>
        <p:spPr>
          <a:xfrm>
            <a:off x="3445688" y="3611880"/>
            <a:ext cx="25130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en-US" sz="40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22</a:t>
            </a:r>
            <a:endParaRPr lang="en-US" sz="4000" dirty="0"/>
          </a:p>
        </p:txBody>
      </p:sp>
      <p:sp>
        <p:nvSpPr>
          <p:cNvPr id="15" name="Text 13"/>
          <p:cNvSpPr txBox="1"/>
          <p:nvPr/>
        </p:nvSpPr>
        <p:spPr>
          <a:xfrm>
            <a:off x="3445688" y="4233672"/>
            <a:ext cx="25130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chemeClr val="tx2"/>
                </a:solidFill>
              </a:rPr>
              <a:t>ユニット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6233008" y="3611880"/>
            <a:ext cx="25130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en-US" sz="40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27</a:t>
            </a:r>
            <a:endParaRPr lang="en-US" sz="4000" dirty="0"/>
          </a:p>
        </p:txBody>
      </p:sp>
      <p:sp>
        <p:nvSpPr>
          <p:cNvPr id="17" name="Text 15"/>
          <p:cNvSpPr txBox="1"/>
          <p:nvPr/>
        </p:nvSpPr>
        <p:spPr>
          <a:xfrm>
            <a:off x="6233008" y="4233672"/>
            <a:ext cx="25130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chemeClr val="tx2"/>
                </a:solidFill>
              </a:rPr>
              <a:t>ミニマルペア</a:t>
            </a:r>
            <a:endParaRPr lang="en-US" sz="1200" dirty="0"/>
          </a:p>
        </p:txBody>
      </p:sp>
      <p:sp>
        <p:nvSpPr>
          <p:cNvPr id="18" name="Text 16"/>
          <p:cNvSpPr txBox="1"/>
          <p:nvPr/>
        </p:nvSpPr>
        <p:spPr>
          <a:xfrm>
            <a:off x="9020327" y="3611880"/>
            <a:ext cx="25130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en-US" sz="40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4000" dirty="0"/>
          </a:p>
        </p:txBody>
      </p:sp>
      <p:sp>
        <p:nvSpPr>
          <p:cNvPr id="19" name="Text 17"/>
          <p:cNvSpPr txBox="1"/>
          <p:nvPr/>
        </p:nvSpPr>
        <p:spPr>
          <a:xfrm>
            <a:off x="9020327" y="4233672"/>
            <a:ext cx="25130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chemeClr val="tx2"/>
                </a:solidFill>
              </a:rPr>
              <a:t>読み上げの声</a:t>
            </a:r>
            <a:endParaRPr lang="en-US" sz="1200" dirty="0"/>
          </a:p>
        </p:txBody>
      </p:sp>
      <p:sp>
        <p:nvSpPr>
          <p:cNvPr id="20" name="Text 18"/>
          <p:cNvSpPr txBox="1"/>
          <p:nvPr/>
        </p:nvSpPr>
        <p:spPr>
          <a:xfrm>
            <a:off x="658368" y="5321808"/>
            <a:ext cx="10874959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1"/>
                </a:solidFill>
              </a:rPr>
              <a:t>すべて「モバイルWeb・iOS・Android」の三つで同じ中身が出ます。</a:t>
            </a:r>
            <a:endParaRPr lang="en-US" sz="1500" dirty="0"/>
          </a:p>
        </p:txBody>
      </p:sp>
      <p:sp>
        <p:nvSpPr>
          <p:cNvPr id="21" name="Text 1"/>
          <p:cNvSpPr/>
          <p:nvPr>
            <p:ph idx="103" type="body" hasCustomPrompt="1"/>
          </p:nvPr>
        </p:nvSpPr>
        <p:spPr>
          <a:xfrm>
            <a:off x="5864047" y="6327648"/>
            <a:ext cx="5669280" cy="310896"/>
          </a:xfrm>
          <a:prstGeom prst="rect">
            <a:avLst/>
          </a:prstGeom>
          <a:noFill/>
          <a:ln/>
        </p:spPr>
        <p:txBody>
          <a:bodyPr wrap="square" rtlCol="0"/>
          <a:lstStyle/>
          <a:p>
            <a:pPr algn="r" indent="0" marL="0">
              <a:buNone/>
            </a:pPr>
            <a:r>
              <a:rPr lang="en-US" sz="900" dirty="0">
                <a:solidFill>
                  <a:schemeClr val="accent6"/>
                </a:solidFill>
              </a:rPr>
              <a:t>数値はすべて 2026年10月30日時点のコンテンツパック実測値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658368" y="566928"/>
            <a:ext cx="10874959" cy="67665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四つの約束</a:t>
            </a:r>
            <a:endParaRPr lang="en-US" sz="32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658368" y="1280160"/>
            <a:ext cx="10874959" cy="51206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chemeClr val="tx2"/>
                </a:solidFill>
              </a:rPr>
              <a:t>作り手の都合で曲げないと決めた四つです。画面を増やすたびに、これを守れているか測ります。</a:t>
            </a:r>
            <a:endParaRPr lang="en-US" sz="1600" dirty="0"/>
          </a:p>
        </p:txBody>
      </p:sp>
      <p:sp>
        <p:nvSpPr>
          <p:cNvPr id="4" name="d-0"/>
          <p:cNvSpPr/>
          <p:nvPr/>
        </p:nvSpPr>
        <p:spPr>
          <a:xfrm>
            <a:off x="658368" y="2103120"/>
            <a:ext cx="5300320" cy="1243584"/>
          </a:xfrm>
          <a:prstGeom prst="roundRect">
            <a:avLst>
              <a:gd name="adj" fmla="val 5882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932688" y="2340864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</a:rPr>
              <a:t>①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1444752" y="2322576"/>
            <a:ext cx="4239616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tx1"/>
                </a:solidFill>
              </a:rPr>
              <a:t>未測定を0点にしない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1444752" y="2761488"/>
            <a:ext cx="423961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chemeClr val="tx2"/>
                </a:solidFill>
              </a:rPr>
              <a:t>測れなかったことと、間違えたことは違う</a:t>
            </a:r>
            <a:endParaRPr lang="en-US" sz="1300" dirty="0"/>
          </a:p>
        </p:txBody>
      </p:sp>
      <p:sp>
        <p:nvSpPr>
          <p:cNvPr id="8" name="d-1"/>
          <p:cNvSpPr/>
          <p:nvPr/>
        </p:nvSpPr>
        <p:spPr>
          <a:xfrm>
            <a:off x="6233008" y="2103120"/>
            <a:ext cx="5300320" cy="1243584"/>
          </a:xfrm>
          <a:prstGeom prst="roundRect">
            <a:avLst>
              <a:gd name="adj" fmla="val 5882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6507328" y="2340864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</a:rPr>
              <a:t>②</a:t>
            </a:r>
            <a:endParaRPr lang="en-US" sz="2200" dirty="0"/>
          </a:p>
        </p:txBody>
      </p:sp>
      <p:sp>
        <p:nvSpPr>
          <p:cNvPr id="10" name="Text 8"/>
          <p:cNvSpPr txBox="1"/>
          <p:nvPr/>
        </p:nvSpPr>
        <p:spPr>
          <a:xfrm>
            <a:off x="7019392" y="2322576"/>
            <a:ext cx="4239616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tx1"/>
                </a:solidFill>
              </a:rPr>
              <a:t>キャラクターは判定を変えない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7019392" y="2761488"/>
            <a:ext cx="423961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chemeClr val="tx2"/>
                </a:solidFill>
              </a:rPr>
              <a:t>相棒が変わっても、診断の色と意味は動かない</a:t>
            </a:r>
            <a:endParaRPr lang="en-US" sz="1300" dirty="0"/>
          </a:p>
        </p:txBody>
      </p:sp>
      <p:sp>
        <p:nvSpPr>
          <p:cNvPr id="12" name="d-2"/>
          <p:cNvSpPr/>
          <p:nvPr/>
        </p:nvSpPr>
        <p:spPr>
          <a:xfrm>
            <a:off x="658368" y="3584448"/>
            <a:ext cx="5300320" cy="1243584"/>
          </a:xfrm>
          <a:prstGeom prst="roundRect">
            <a:avLst>
              <a:gd name="adj" fmla="val 5882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932688" y="382219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</a:rPr>
              <a:t>③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444752" y="3803904"/>
            <a:ext cx="4239616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tx1"/>
                </a:solidFill>
              </a:rPr>
              <a:t>学習ハングルは33px以上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1444752" y="4242816"/>
            <a:ext cx="423961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chemeClr val="tx2"/>
                </a:solidFill>
              </a:rPr>
              <a:t>読めない大きさで発音は練習できない</a:t>
            </a:r>
            <a:endParaRPr lang="en-US" sz="1300" dirty="0"/>
          </a:p>
        </p:txBody>
      </p:sp>
      <p:sp>
        <p:nvSpPr>
          <p:cNvPr id="16" name="d-3"/>
          <p:cNvSpPr/>
          <p:nvPr/>
        </p:nvSpPr>
        <p:spPr>
          <a:xfrm>
            <a:off x="6233008" y="3584448"/>
            <a:ext cx="5300320" cy="1243584"/>
          </a:xfrm>
          <a:prstGeom prst="roundRect">
            <a:avLst>
              <a:gd name="adj" fmla="val 5882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6507328" y="382219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</a:rPr>
              <a:t>④</a:t>
            </a:r>
            <a:endParaRPr lang="en-US" sz="2200" dirty="0"/>
          </a:p>
        </p:txBody>
      </p:sp>
      <p:sp>
        <p:nvSpPr>
          <p:cNvPr id="18" name="Text 16"/>
          <p:cNvSpPr txBox="1"/>
          <p:nvPr/>
        </p:nvSpPr>
        <p:spPr>
          <a:xfrm>
            <a:off x="7019392" y="3803904"/>
            <a:ext cx="4239616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tx1"/>
                </a:solidFill>
              </a:rPr>
              <a:t>録音中は画面を止めない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7019392" y="4242816"/>
            <a:ext cx="423961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chemeClr val="tx2"/>
                </a:solidFill>
              </a:rPr>
              <a:t>自分の声が録音に入らないよう、相棒も黙る</a:t>
            </a:r>
            <a:endParaRPr lang="en-US" sz="1300" dirty="0"/>
          </a:p>
        </p:txBody>
      </p:sp>
      <p:sp>
        <p:nvSpPr>
          <p:cNvPr id="20" name="Text 1"/>
          <p:cNvSpPr/>
          <p:nvPr>
            <p:ph idx="103" type="body" hasCustomPrompt="1"/>
          </p:nvPr>
        </p:nvSpPr>
        <p:spPr>
          <a:xfrm>
            <a:off x="5864047" y="6327648"/>
            <a:ext cx="5669280" cy="310896"/>
          </a:xfrm>
          <a:prstGeom prst="rect">
            <a:avLst/>
          </a:prstGeom>
          <a:noFill/>
          <a:ln/>
        </p:spPr>
        <p:txBody>
          <a:bodyPr wrap="square" rtlCol="0"/>
          <a:lstStyle/>
          <a:p>
            <a:pPr algn="r" indent="0" marL="0">
              <a:buNone/>
            </a:pP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658368" y="566928"/>
            <a:ext cx="10874959" cy="67665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なぜ日本から始めるのか</a:t>
            </a:r>
            <a:endParaRPr lang="en-US" sz="32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658368" y="1280160"/>
            <a:ext cx="10874959" cy="51206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chemeClr val="tx2"/>
                </a:solidFill>
              </a:rPr>
              <a:t>韓国語を学ぶ動機が強く、発音の壁がはっきりしている市場だからです。</a:t>
            </a:r>
            <a:endParaRPr lang="en-US" sz="1600" dirty="0"/>
          </a:p>
        </p:txBody>
      </p:sp>
      <p:sp>
        <p:nvSpPr>
          <p:cNvPr id="4" name="m-0"/>
          <p:cNvSpPr/>
          <p:nvPr/>
        </p:nvSpPr>
        <p:spPr>
          <a:xfrm>
            <a:off x="658368" y="2194560"/>
            <a:ext cx="2513000" cy="1810512"/>
          </a:xfrm>
          <a:prstGeom prst="roundRect">
            <a:avLst>
              <a:gd name="adj" fmla="val 404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914400" y="2560320"/>
            <a:ext cx="2000936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</a:rPr>
              <a:t>47億</a:t>
            </a:r>
            <a:pPr indent="0" marL="0">
              <a:buNone/>
            </a:pPr>
            <a:r>
              <a:rPr lang="en-US" sz="1400" b="1" dirty="0">
                <a:solidFill>
                  <a:schemeClr val="tx2"/>
                </a:solidFill>
              </a:rPr>
              <a:t> USD</a:t>
            </a:r>
            <a:endParaRPr lang="en-US" sz="340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3236976"/>
            <a:ext cx="2000936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5000"/>
              </a:lnSpc>
              <a:buNone/>
            </a:pPr>
            <a:r>
              <a:rPr lang="en-US" sz="1300" dirty="0">
                <a:solidFill>
                  <a:schemeClr val="tx2"/>
                </a:solidFill>
              </a:rPr>
              <a:t>世界の韓国語学習市場（2024年）</a:t>
            </a:r>
            <a:endParaRPr lang="en-US" sz="1300" dirty="0"/>
          </a:p>
        </p:txBody>
      </p:sp>
      <p:sp>
        <p:nvSpPr>
          <p:cNvPr id="7" name="m-1"/>
          <p:cNvSpPr/>
          <p:nvPr/>
        </p:nvSpPr>
        <p:spPr>
          <a:xfrm>
            <a:off x="3445688" y="2194560"/>
            <a:ext cx="2513000" cy="1810512"/>
          </a:xfrm>
          <a:prstGeom prst="roundRect">
            <a:avLst>
              <a:gd name="adj" fmla="val 404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3701720" y="2560320"/>
            <a:ext cx="2000936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</a:rPr>
              <a:t>844億</a:t>
            </a:r>
            <a:pPr indent="0" marL="0">
              <a:buNone/>
            </a:pPr>
            <a:r>
              <a:rPr lang="en-US" sz="1400" b="1" dirty="0">
                <a:solidFill>
                  <a:schemeClr val="tx2"/>
                </a:solidFill>
              </a:rPr>
              <a:t> JPY</a:t>
            </a:r>
            <a:endParaRPr lang="en-US" sz="3400" dirty="0"/>
          </a:p>
        </p:txBody>
      </p:sp>
      <p:sp>
        <p:nvSpPr>
          <p:cNvPr id="9" name="Text 7"/>
          <p:cNvSpPr txBox="1"/>
          <p:nvPr/>
        </p:nvSpPr>
        <p:spPr>
          <a:xfrm>
            <a:off x="3701720" y="3236976"/>
            <a:ext cx="2000936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5000"/>
              </a:lnSpc>
              <a:buNone/>
            </a:pPr>
            <a:r>
              <a:rPr lang="en-US" sz="1300" dirty="0">
                <a:solidFill>
                  <a:schemeClr val="tx2"/>
                </a:solidFill>
              </a:rPr>
              <a:t>日本のK-POP関連市場</a:t>
            </a:r>
            <a:endParaRPr lang="en-US" sz="1300" dirty="0"/>
          </a:p>
        </p:txBody>
      </p:sp>
      <p:sp>
        <p:nvSpPr>
          <p:cNvPr id="10" name="m-2"/>
          <p:cNvSpPr/>
          <p:nvPr/>
        </p:nvSpPr>
        <p:spPr>
          <a:xfrm>
            <a:off x="6233008" y="2194560"/>
            <a:ext cx="2513000" cy="1810512"/>
          </a:xfrm>
          <a:prstGeom prst="roundRect">
            <a:avLst>
              <a:gd name="adj" fmla="val 404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6489040" y="2560320"/>
            <a:ext cx="2000936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3400" b="1" dirty="0">
                <a:solidFill>
                  <a:schemeClr val="accent1"/>
                </a:solidFill>
              </a:rPr>
              <a:t>57万</a:t>
            </a:r>
            <a:pPr indent="0" marL="0">
              <a:buNone/>
            </a:pPr>
            <a:r>
              <a:rPr lang="en-US" sz="1400" b="1" dirty="0">
                <a:solidFill>
                  <a:schemeClr val="tx2"/>
                </a:solidFill>
              </a:rPr>
              <a:t> 人</a:t>
            </a:r>
            <a:endParaRPr lang="en-US" sz="3400" dirty="0"/>
          </a:p>
        </p:txBody>
      </p:sp>
      <p:sp>
        <p:nvSpPr>
          <p:cNvPr id="12" name="Text 10"/>
          <p:cNvSpPr txBox="1"/>
          <p:nvPr/>
        </p:nvSpPr>
        <p:spPr>
          <a:xfrm>
            <a:off x="6489040" y="3236976"/>
            <a:ext cx="2000936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5000"/>
              </a:lnSpc>
              <a:buNone/>
            </a:pPr>
            <a:r>
              <a:rPr lang="en-US" sz="1300" dirty="0">
                <a:solidFill>
                  <a:schemeClr val="tx2"/>
                </a:solidFill>
              </a:rPr>
              <a:t>ハングル能力検定 累計志願者</a:t>
            </a:r>
            <a:endParaRPr lang="en-US" sz="1300" dirty="0"/>
          </a:p>
        </p:txBody>
      </p:sp>
      <p:sp>
        <p:nvSpPr>
          <p:cNvPr id="13" name="m-3"/>
          <p:cNvSpPr/>
          <p:nvPr/>
        </p:nvSpPr>
        <p:spPr>
          <a:xfrm>
            <a:off x="9020327" y="2194560"/>
            <a:ext cx="2513000" cy="1810512"/>
          </a:xfrm>
          <a:prstGeom prst="roundRect">
            <a:avLst>
              <a:gd name="adj" fmla="val 404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9276359" y="2560320"/>
            <a:ext cx="2000936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</a:rPr>
              <a:t>2.25億</a:t>
            </a:r>
            <a:pPr indent="0" marL="0">
              <a:buNone/>
            </a:pPr>
            <a:r>
              <a:rPr lang="en-US" sz="1400" b="1" dirty="0">
                <a:solidFill>
                  <a:schemeClr val="tx2"/>
                </a:solidFill>
              </a:rPr>
              <a:t> 人</a:t>
            </a:r>
            <a:endParaRPr lang="en-US" sz="3400" dirty="0"/>
          </a:p>
        </p:txBody>
      </p:sp>
      <p:sp>
        <p:nvSpPr>
          <p:cNvPr id="15" name="Text 13"/>
          <p:cNvSpPr txBox="1"/>
          <p:nvPr/>
        </p:nvSpPr>
        <p:spPr>
          <a:xfrm>
            <a:off x="9276359" y="3236976"/>
            <a:ext cx="2000936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5000"/>
              </a:lnSpc>
              <a:buNone/>
            </a:pPr>
            <a:r>
              <a:rPr lang="en-US" sz="1300" dirty="0">
                <a:solidFill>
                  <a:schemeClr val="tx2"/>
                </a:solidFill>
              </a:rPr>
              <a:t>世界の韓流ファン</a:t>
            </a:r>
            <a:endParaRPr lang="en-US" sz="1300" dirty="0"/>
          </a:p>
        </p:txBody>
      </p:sp>
      <p:sp>
        <p:nvSpPr>
          <p:cNvPr id="16" name="Text 14"/>
          <p:cNvSpPr txBox="1"/>
          <p:nvPr/>
        </p:nvSpPr>
        <p:spPr>
          <a:xfrm>
            <a:off x="658368" y="4352544"/>
            <a:ext cx="10874959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検定の志願者層は、発音をいちばん気にしながら、いちばん測る手段を持っていません。</a:t>
            </a:r>
            <a:endParaRPr lang="en-US" sz="1600" dirty="0"/>
          </a:p>
        </p:txBody>
      </p:sp>
      <p:sp>
        <p:nvSpPr>
          <p:cNvPr id="17" name="Text 1"/>
          <p:cNvSpPr/>
          <p:nvPr>
            <p:ph idx="103" type="body" hasCustomPrompt="1"/>
          </p:nvPr>
        </p:nvSpPr>
        <p:spPr>
          <a:xfrm>
            <a:off x="5864047" y="6327648"/>
            <a:ext cx="5669280" cy="310896"/>
          </a:xfrm>
          <a:prstGeom prst="rect">
            <a:avLst/>
          </a:prstGeom>
          <a:noFill/>
          <a:ln/>
        </p:spPr>
        <p:txBody>
          <a:bodyPr wrap="square" rtlCol="0"/>
          <a:lstStyle/>
          <a:p>
            <a:pPr algn="r" indent="0" marL="0">
              <a:buNone/>
            </a:pPr>
            <a:r>
              <a:rPr lang="en-US" sz="900" dirty="0">
                <a:solidFill>
                  <a:schemeClr val="accent6"/>
                </a:solidFill>
              </a:rPr>
              <a:t>出典：公開統計および各団体の公表値。いずれも一般に入手可能な数値です。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658368" y="1234440"/>
            <a:ext cx="10874959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bg1"/>
                </a:solidFill>
              </a:rPr>
              <a:t>これからは、コエから。</a:t>
            </a:r>
            <a:endParaRPr lang="en-US" sz="46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658368" y="2560320"/>
            <a:ext cx="10874959" cy="3108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chemeClr val="accent6"/>
                </a:solidFill>
              </a:rPr>
              <a:t>発音は、聞いてもらえないと直せません。
</a:t>
            </a:r>
            <a:endParaRPr lang="en-US" sz="1800" dirty="0"/>
          </a:p>
          <a:p>
            <a:pPr algn="l" indent="0" marL="0">
              <a:buNone/>
            </a:pPr>
            <a:r>
              <a:rPr lang="en-US" sz="1800" dirty="0">
                <a:solidFill>
                  <a:schemeClr val="accent6"/>
                </a:solidFill>
              </a:rPr>
              <a:t>KOEKARA は、その「聞いてもらえる場所」を、あなた自身の声でつくります。
</a:t>
            </a:r>
            <a:endParaRPr lang="en-US" sz="1800" dirty="0"/>
          </a:p>
          <a:p>
            <a:pPr algn="l" indent="0" marL="0">
              <a:buNone/>
            </a:pPr>
            <a:r>
              <a:rPr lang="en-US" sz="1800" b="1" dirty="0">
                <a:solidFill>
                  <a:schemeClr val="accent1"/>
                </a:solidFill>
              </a:rPr>
              <a:t>本資料は外部公開版です。詳細資料・実機デモをご希望の方はご連絡ください。</a:t>
            </a:r>
            <a:endParaRPr lang="en-US" sz="1800" dirty="0"/>
          </a:p>
        </p:txBody>
      </p:sp>
      <p:sp>
        <p:nvSpPr>
          <p:cNvPr id="4" name="Text 2"/>
          <p:cNvSpPr txBox="1"/>
          <p:nvPr/>
        </p:nvSpPr>
        <p:spPr>
          <a:xfrm>
            <a:off x="658368" y="5029200"/>
            <a:ext cx="4572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spc="800" kern="0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KOEKARA</a:t>
            </a:r>
            <a:endParaRPr lang="en-US" sz="2400" dirty="0"/>
          </a:p>
        </p:txBody>
      </p:sp>
      <p:sp>
        <p:nvSpPr>
          <p:cNvPr id="5" name="motif-0"/>
          <p:cNvSpPr/>
          <p:nvPr/>
        </p:nvSpPr>
        <p:spPr>
          <a:xfrm>
            <a:off x="658368" y="5760720"/>
            <a:ext cx="274320" cy="274320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12700">
            <a:solidFill>
              <a:schemeClr val="accent6"/>
            </a:solidFill>
            <a:prstDash val="solid"/>
          </a:ln>
        </p:spPr>
      </p:sp>
      <p:sp>
        <p:nvSpPr>
          <p:cNvPr id="6" name="motif-1"/>
          <p:cNvSpPr/>
          <p:nvPr/>
        </p:nvSpPr>
        <p:spPr>
          <a:xfrm>
            <a:off x="1042416" y="5760720"/>
            <a:ext cx="274320" cy="274320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12700">
            <a:solidFill>
              <a:schemeClr val="accent6"/>
            </a:solidFill>
            <a:prstDash val="solid"/>
          </a:ln>
        </p:spPr>
      </p:sp>
      <p:sp>
        <p:nvSpPr>
          <p:cNvPr id="7" name="motif-2"/>
          <p:cNvSpPr/>
          <p:nvPr/>
        </p:nvSpPr>
        <p:spPr>
          <a:xfrm>
            <a:off x="1426464" y="5760720"/>
            <a:ext cx="274320" cy="274320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12700">
            <a:solidFill>
              <a:schemeClr val="accent6"/>
            </a:solidFill>
            <a:prstDash val="solid"/>
          </a:ln>
        </p:spPr>
      </p:sp>
      <p:sp>
        <p:nvSpPr>
          <p:cNvPr id="8" name="motif-3"/>
          <p:cNvSpPr/>
          <p:nvPr/>
        </p:nvSpPr>
        <p:spPr>
          <a:xfrm>
            <a:off x="1810512" y="5760720"/>
            <a:ext cx="274320" cy="274320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12700">
            <a:solidFill>
              <a:schemeClr val="accent6"/>
            </a:solidFill>
            <a:prstDash val="solid"/>
          </a:ln>
        </p:spPr>
      </p:sp>
      <p:sp>
        <p:nvSpPr>
          <p:cNvPr id="9" name="motif-4"/>
          <p:cNvSpPr/>
          <p:nvPr/>
        </p:nvSpPr>
        <p:spPr>
          <a:xfrm>
            <a:off x="2194560" y="5760720"/>
            <a:ext cx="274320" cy="27432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KOEKARA">
  <a:themeElements>
    <a:clrScheme name="KOEKARA">
      <a:dk1>
        <a:srgbClr val="292E29"/>
      </a:dk1>
      <a:lt1>
        <a:srgbClr val="FBF6EA"/>
      </a:lt1>
      <a:dk2>
        <a:srgbClr val="787D73"/>
      </a:dk2>
      <a:lt2>
        <a:srgbClr val="FFFEFA"/>
      </a:lt2>
      <a:accent1>
        <a:srgbClr val="B5762E"/>
      </a:accent1>
      <a:accent2>
        <a:srgbClr val="5E8F6C"/>
      </a:accent2>
      <a:accent3>
        <a:srgbClr val="C79A4A"/>
      </a:accent3>
      <a:accent4>
        <a:srgbClr val="A8724A"/>
      </a:accent4>
      <a:accent5>
        <a:srgbClr val="9AA3AA"/>
      </a:accent5>
      <a:accent6>
        <a:srgbClr val="A8A08C"/>
      </a:accent6>
      <a:hlink>
        <a:srgbClr val="B5762E"/>
      </a:hlink>
      <a:folHlink>
        <a:srgbClr val="787D73"/>
      </a:folHlink>
    </a:clrScheme>
    <a:fontScheme name="KOEKARA">
      <a:majorFont>
        <a:latin typeface="BIZ UDGothic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BIZ UDGothic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KOEKARA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KOEKARA サービス紹介</dc:title>
  <dc:subject>自分の声で、韓国語を話す。</dc:subject>
  <dc:creator>KOEKARA</dc:creator>
  <cp:lastModifiedBy>KOEKARA</cp:lastModifiedBy>
  <cp:revision>1</cp:revision>
  <dcterms:created xsi:type="dcterms:W3CDTF">2026-10-29T23:45:20Z</dcterms:created>
  <dcterms:modified xsi:type="dcterms:W3CDTF">2026-10-29T23:45:20Z</dcterms:modified>
</cp:coreProperties>
</file>