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要旨" id="{3c8aca6c-41e4-f8fa-60e0-85a2a95218ed}">
          <p14:sldIdLst>
            <p14:sldId id="256"/>
            <p14:sldId id="257"/>
          </p14:sldIdLst>
        </p14:section>
        <p14:section name="なぜ今か" id="{0a07a44e-7f6c-fb73-1b10-1c3366cc32db}">
          <p14:sldIdLst>
            <p14:sldId id="258"/>
            <p14:sldId id="259"/>
            <p14:sldId id="260"/>
            <p14:sldId id="261"/>
          </p14:sldIdLst>
        </p14:section>
        <p14:section name="ご提案" id="{9b56cfdb-4d15-6517-c93d-12b92dc02a81}">
          <p14:sldIdLst>
            <p14:sldId id="262"/>
            <p14:sldId id="263"/>
            <p14:sldId id="264"/>
            <p14:sldId id="265"/>
            <p14:sldId id="266"/>
          </p14:sldIdLst>
        </p14:section>
        <p14:section name="進め方" id="{d4dd3b41-ab88-8ecb-7192-cd71b142247a}">
          <p14:sldIdLst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1417320"/>
            <a:ext cx="10874959" cy="38404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b="1" spc="5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 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1755648"/>
            <a:ext cx="10874959" cy="20299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 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3931920"/>
            <a:ext cx="8863279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 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spc="5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 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 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7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 </a:t>
            </a:r>
            <a:endParaRPr lang="en-US" sz="17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 </a:t>
            </a:r>
            <a:endParaRPr lang="en-US" sz="1600" dirty="0"/>
          </a:p>
        </p:txBody>
      </p:sp>
      <p:sp>
        <p:nvSpPr>
          <p:cNvPr id="4" name="Text 0"/>
          <p:cNvSpPr txBox="1"/>
          <p:nvPr/>
        </p:nvSpPr>
        <p:spPr>
          <a:xfrm>
            <a:off x="658368" y="634593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KOEKARA</a:t>
            </a:r>
            <a:endParaRPr lang="en-US" sz="1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900" dirty="0">
                <a:solidFill>
                  <a:schemeClr val="accent6"/>
                </a:solidFill>
              </a:defRPr>
            </a:lvl1pPr>
          </a:lstStyle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 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1234440"/>
            <a:ext cx="10874959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 </a:t>
            </a: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2560320"/>
            <a:ext cx="10874959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 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1417320"/>
            <a:ext cx="10874959" cy="384048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KOEKARA  /  ご提案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1755648"/>
            <a:ext cx="10874959" cy="202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韓国語の「発音」を、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一緒に引き受ける。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3931920"/>
            <a:ext cx="8863279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日本語話者向けの発音学習サービス KOEKARA から、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パートナーシップのご提案です。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790127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</a:rPr>
              <a:t>外部公開版</a:t>
            </a:r>
            <a:endParaRPr lang="en-US" sz="1300" dirty="0"/>
          </a:p>
        </p:txBody>
      </p:sp>
      <p:sp>
        <p:nvSpPr>
          <p:cNvPr id="6" name="motif-0"/>
          <p:cNvSpPr/>
          <p:nvPr/>
        </p:nvSpPr>
        <p:spPr>
          <a:xfrm>
            <a:off x="658368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motif-1"/>
          <p:cNvSpPr/>
          <p:nvPr/>
        </p:nvSpPr>
        <p:spPr>
          <a:xfrm>
            <a:off x="1042416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motif-2"/>
          <p:cNvSpPr/>
          <p:nvPr/>
        </p:nvSpPr>
        <p:spPr>
          <a:xfrm>
            <a:off x="1426464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motif-3"/>
          <p:cNvSpPr/>
          <p:nvPr/>
        </p:nvSpPr>
        <p:spPr>
          <a:xfrm>
            <a:off x="1810512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ご提案の要旨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発音は、教える側にとっていちばん手間がかかり、学ぶ側にとっていちばん独学しにくい領域です。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3417722" cy="2724912"/>
          </a:xfrm>
          <a:prstGeom prst="roundRect">
            <a:avLst>
              <a:gd name="adj" fmla="val 26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01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発音だけを引き受けます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108960"/>
            <a:ext cx="286908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文法・語彙・会話は、すでにある教材や講座のほうが優れています。KOEKARA は発音の診断と練習だけを担当し、置き換えではなく補完として入ります。</a:t>
            </a:r>
            <a:endParaRPr lang="en-US" sz="1350" dirty="0"/>
          </a:p>
        </p:txBody>
      </p:sp>
      <p:sp>
        <p:nvSpPr>
          <p:cNvPr id="8" name="tile"/>
          <p:cNvSpPr/>
          <p:nvPr/>
        </p:nvSpPr>
        <p:spPr>
          <a:xfrm>
            <a:off x="4386986" y="2103120"/>
            <a:ext cx="3417722" cy="2724912"/>
          </a:xfrm>
          <a:prstGeom prst="roundRect">
            <a:avLst>
              <a:gd name="adj" fmla="val 26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学習者の声で、正解を示します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108960"/>
            <a:ext cx="286908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短い録音からあずかった声で、正しい韓国語の発音を合成します。他人のお手本ではないため、何を真似るかが具体的に残ります。</a:t>
            </a:r>
            <a:endParaRPr lang="en-US" sz="1350" dirty="0"/>
          </a:p>
        </p:txBody>
      </p:sp>
      <p:sp>
        <p:nvSpPr>
          <p:cNvPr id="12" name="tile"/>
          <p:cNvSpPr/>
          <p:nvPr/>
        </p:nvSpPr>
        <p:spPr>
          <a:xfrm>
            <a:off x="8115605" y="2103120"/>
            <a:ext cx="3417722" cy="2724912"/>
          </a:xfrm>
          <a:prstGeom prst="roundRect">
            <a:avLst>
              <a:gd name="adj" fmla="val 26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三つの形から選べます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108960"/>
            <a:ext cx="286908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教室の併用、法人・自治体の研修、ファンダム導線。いずれも既存の運営を大きく変えずに始められる形にしています。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992624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本日お願いしたいのは、この三つのうちどれが御社に合うかの見立てです。</a:t>
            </a:r>
            <a:endParaRPr lang="en-US" sz="16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01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なぜ今か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学ぶ人は増え続けているのに、発音を測る手段だけが追いついていません。</a:t>
            </a:r>
            <a:endParaRPr lang="en-US" sz="1700" dirty="0"/>
          </a:p>
        </p:txBody>
      </p:sp>
      <p:sp>
        <p:nvSpPr>
          <p:cNvPr id="5" name="motif-0"/>
          <p:cNvSpPr/>
          <p:nvPr/>
        </p:nvSpPr>
        <p:spPr>
          <a:xfrm>
            <a:off x="658368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学ぶ動機は、すでに十分にある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いずれも公開されている数値です。母数ではなく、動機の強さを示す指標としてご覧ください。</a:t>
            </a:r>
            <a:endParaRPr lang="en-US" sz="1600" dirty="0"/>
          </a:p>
        </p:txBody>
      </p:sp>
      <p:sp>
        <p:nvSpPr>
          <p:cNvPr id="4" name="m-0"/>
          <p:cNvSpPr/>
          <p:nvPr/>
        </p:nvSpPr>
        <p:spPr>
          <a:xfrm>
            <a:off x="658368" y="210312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2432304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47億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USD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108960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世界の韓国語学習市場（2024年）</a:t>
            </a:r>
            <a:endParaRPr lang="en-US" sz="1300" dirty="0"/>
          </a:p>
        </p:txBody>
      </p:sp>
      <p:sp>
        <p:nvSpPr>
          <p:cNvPr id="7" name="m-1"/>
          <p:cNvSpPr/>
          <p:nvPr/>
        </p:nvSpPr>
        <p:spPr>
          <a:xfrm>
            <a:off x="3445688" y="210312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701720" y="2432304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844億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JPY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701720" y="3108960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日本のK-POP関連市場</a:t>
            </a:r>
            <a:endParaRPr lang="en-US" sz="1300" dirty="0"/>
          </a:p>
        </p:txBody>
      </p:sp>
      <p:sp>
        <p:nvSpPr>
          <p:cNvPr id="10" name="m-2"/>
          <p:cNvSpPr/>
          <p:nvPr/>
        </p:nvSpPr>
        <p:spPr>
          <a:xfrm>
            <a:off x="6233008" y="210312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9040" y="2432304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57万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人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6489040" y="3108960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ハングル能力検定 累計志願者</a:t>
            </a:r>
            <a:endParaRPr lang="en-US" sz="1300" dirty="0"/>
          </a:p>
        </p:txBody>
      </p:sp>
      <p:sp>
        <p:nvSpPr>
          <p:cNvPr id="13" name="m-3"/>
          <p:cNvSpPr/>
          <p:nvPr/>
        </p:nvSpPr>
        <p:spPr>
          <a:xfrm>
            <a:off x="9020327" y="210312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76359" y="2432304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2.25億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人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9276359" y="3108960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世界の韓流ファン</a:t>
            </a:r>
            <a:endParaRPr lang="en-US" sz="1300" dirty="0"/>
          </a:p>
        </p:txBody>
      </p:sp>
      <p:sp>
        <p:nvSpPr>
          <p:cNvPr id="16" name="tile"/>
          <p:cNvSpPr/>
          <p:nvPr/>
        </p:nvSpPr>
        <p:spPr>
          <a:xfrm>
            <a:off x="658368" y="4224528"/>
            <a:ext cx="5300320" cy="1481328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32688" y="4462272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増えているのは「話したい人」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32688" y="4937760"/>
            <a:ext cx="475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推しの言葉を聞き取りたい、現地で話しかけたい。読み書きより先に、音から入る学習者が増えています。</a:t>
            </a:r>
            <a:endParaRPr lang="en-US" sz="1350" dirty="0"/>
          </a:p>
        </p:txBody>
      </p:sp>
      <p:sp>
        <p:nvSpPr>
          <p:cNvPr id="19" name="tile"/>
          <p:cNvSpPr/>
          <p:nvPr/>
        </p:nvSpPr>
        <p:spPr>
          <a:xfrm>
            <a:off x="6233008" y="4224528"/>
            <a:ext cx="5300320" cy="1481328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07328" y="4462272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足りないのは「聞いてくれる人」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507328" y="4937760"/>
            <a:ext cx="475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発音の確認は人が聞くしかなく、講師の時間は有限です。結果として、発音だけが独学のループから外れます。</a:t>
            </a:r>
            <a:endParaRPr lang="en-US" sz="1350" dirty="0"/>
          </a:p>
        </p:txBody>
      </p:sp>
      <p:sp>
        <p:nvSpPr>
          <p:cNvPr id="22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出典：公開統計および各団体の公表値。いずれも一般に入手可能な数値です。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発音指導は、採算が合いにくい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価値がないからではなく、人の耳と時間を一対一で使うからです。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066544"/>
          <a:ext cx="10874959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4297680"/>
                <a:gridCol w="4288536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いま起きていること</a:t>
                      </a:r>
                      <a:endParaRPr lang="en-US" sz="12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KOEKARA が引き受けられること</a:t>
                      </a:r>
                      <a:endParaRPr lang="en-US" sz="12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教室・スクール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発音の直しは講師が一人ずつ聞くしかなく、レッスン時間を圧迫する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自習時間に診断を済ませ、レッスンでは「直す」ことに集中できる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法人・自治体研修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受講者ごとの到達度が見えず、効果測定が感想に頼りがち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五つの軸での推移が残り、研修報告に使える形になる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学習者本人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合っているか分からないまま練習し、やがて発音の練習をやめる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毎回、どこがどう違うかが出て、同じ文をもう一度いう導線がある</a:t>
                      </a:r>
                      <a:endParaRPr lang="en-US" sz="1400" dirty="0"/>
                    </a:p>
                  </a:txBody>
                  <a:tcPr marL="152400" marR="152400" marT="127000" marB="127000" anchor="ctr">
                    <a:lnL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58368" y="5248656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置き換えではありません。講師の時間を、いちばん価値が出るところに戻す提案です。</a:t>
            </a:r>
            <a:endParaRPr lang="en-US" sz="1600" dirty="0"/>
          </a:p>
        </p:txBody>
      </p:sp>
      <p:sp>
        <p:nvSpPr>
          <p:cNvPr id="6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KOEKARA の位置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「誰の声をお手本にするか」と「どの母語に合わせるか」の二軸で見ると、右上が空いています。</a:t>
            </a:r>
            <a:endParaRPr lang="en-US" sz="1600" dirty="0"/>
          </a:p>
        </p:txBody>
      </p:sp>
      <p:sp>
        <p:nvSpPr>
          <p:cNvPr id="4" name="quad-bg"/>
          <p:cNvSpPr/>
          <p:nvPr/>
        </p:nvSpPr>
        <p:spPr>
          <a:xfrm>
            <a:off x="1709928" y="2103120"/>
            <a:ext cx="5577840" cy="32004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axis-x"/>
          <p:cNvSpPr/>
          <p:nvPr/>
        </p:nvSpPr>
        <p:spPr>
          <a:xfrm>
            <a:off x="1709928" y="3703320"/>
            <a:ext cx="5577840" cy="0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</p:sp>
      <p:sp>
        <p:nvSpPr>
          <p:cNvPr id="6" name="axis-y"/>
          <p:cNvSpPr/>
          <p:nvPr/>
        </p:nvSpPr>
        <p:spPr>
          <a:xfrm>
            <a:off x="4498848" y="2103120"/>
            <a:ext cx="0" cy="3200400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04088" y="5376672"/>
            <a:ext cx="3794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母語を問わない汎用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498848" y="5376672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日本語話者に特化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58368" y="2560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自分の声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4535424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他人の声</a:t>
            </a:r>
            <a:endParaRPr lang="en-US" sz="1100" dirty="0"/>
          </a:p>
        </p:txBody>
      </p:sp>
      <p:sp>
        <p:nvSpPr>
          <p:cNvPr id="11" name="pt-0"/>
          <p:cNvSpPr/>
          <p:nvPr/>
        </p:nvSpPr>
        <p:spPr>
          <a:xfrm>
            <a:off x="3068726" y="4443984"/>
            <a:ext cx="182880" cy="1828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788566" y="46634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汎用の学習アプリ</a:t>
            </a:r>
            <a:endParaRPr lang="en-US" sz="1100" dirty="0"/>
          </a:p>
        </p:txBody>
      </p:sp>
      <p:sp>
        <p:nvSpPr>
          <p:cNvPr id="13" name="pt-1"/>
          <p:cNvSpPr/>
          <p:nvPr/>
        </p:nvSpPr>
        <p:spPr>
          <a:xfrm>
            <a:off x="5522976" y="4251960"/>
            <a:ext cx="182880" cy="1828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42816" y="4471416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日本向け韓国語アプリ</a:t>
            </a:r>
            <a:endParaRPr lang="en-US" sz="1100" dirty="0"/>
          </a:p>
        </p:txBody>
      </p:sp>
      <p:sp>
        <p:nvSpPr>
          <p:cNvPr id="15" name="pt-2"/>
          <p:cNvSpPr/>
          <p:nvPr/>
        </p:nvSpPr>
        <p:spPr>
          <a:xfrm>
            <a:off x="2845613" y="2843784"/>
            <a:ext cx="182880" cy="1828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565453" y="30632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声クローン発音ツール</a:t>
            </a:r>
            <a:endParaRPr lang="en-US" sz="1100" dirty="0"/>
          </a:p>
        </p:txBody>
      </p:sp>
      <p:sp>
        <p:nvSpPr>
          <p:cNvPr id="17" name="pt-3"/>
          <p:cNvSpPr/>
          <p:nvPr/>
        </p:nvSpPr>
        <p:spPr>
          <a:xfrm>
            <a:off x="5682082" y="271576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465930" y="30632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KOEKARA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744968" y="2103120"/>
            <a:ext cx="3788359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700" b="1" dirty="0">
                <a:solidFill>
                  <a:schemeClr val="tx1"/>
                </a:solidFill>
              </a:rPr>
              <a:t>右上が空いている理由
</a:t>
            </a:r>
            <a:endParaRPr lang="en-US" sz="170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声のクローンは技術として広まりましたが、「日本語話者が韓国語でどこを間違えるか」は別の知識です。逆に日本向けの韓国語アプリは数多くありますが、お手本はネイティブの声のままです。
</a:t>
            </a:r>
            <a:endParaRPr lang="en-US" sz="170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二つを同時に満たすには、誤りの型を母語ごとに作り込む必要があり、そこがそのまま参入の壁になります。</a:t>
            </a:r>
            <a:endParaRPr lang="en-US" sz="1700" dirty="0"/>
          </a:p>
        </p:txBody>
      </p:sp>
      <p:sp>
        <p:nvSpPr>
          <p:cNvPr id="20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02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三つの形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既存の運営を大きく変えずに始められる形から並べています。</a:t>
            </a:r>
            <a:endParaRPr lang="en-US" sz="1700" dirty="0"/>
          </a:p>
        </p:txBody>
      </p:sp>
      <p:sp>
        <p:nvSpPr>
          <p:cNvPr id="5" name="motif-0"/>
          <p:cNvSpPr/>
          <p:nvPr/>
        </p:nvSpPr>
        <p:spPr>
          <a:xfrm>
            <a:off x="658368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提携の三つの形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どれか一つから始め、効果を見てから広げる進め方を想定しています。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3417722" cy="2834640"/>
          </a:xfrm>
          <a:prstGeom prst="roundRect">
            <a:avLst>
              <a:gd name="adj" fmla="val 2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形 01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教室・スクール併用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108960"/>
            <a:ext cx="286908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想定する相手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韓国語教室、オンライン講座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解きたい課題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発音の直しに時間を取られ、レッスンが先に進まない</a:t>
            </a:r>
            <a:endParaRPr lang="en-US" sz="1350" dirty="0"/>
          </a:p>
        </p:txBody>
      </p:sp>
      <p:sp>
        <p:nvSpPr>
          <p:cNvPr id="8" name="tile"/>
          <p:cNvSpPr/>
          <p:nvPr/>
        </p:nvSpPr>
        <p:spPr>
          <a:xfrm>
            <a:off x="4386986" y="2103120"/>
            <a:ext cx="3417722" cy="2834640"/>
          </a:xfrm>
          <a:prstGeom prst="roundRect">
            <a:avLst>
              <a:gd name="adj" fmla="val 2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形 02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法人・自治体の研修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108960"/>
            <a:ext cx="286908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想定する相手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韓国と取引のある企業、自治体の国際交流部門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解きたい課題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受講者ごとの到達度が見えず、効果測定が感想に頼る</a:t>
            </a:r>
            <a:endParaRPr lang="en-US" sz="1350" dirty="0"/>
          </a:p>
        </p:txBody>
      </p:sp>
      <p:sp>
        <p:nvSpPr>
          <p:cNvPr id="12" name="tile"/>
          <p:cNvSpPr/>
          <p:nvPr/>
        </p:nvSpPr>
        <p:spPr>
          <a:xfrm>
            <a:off x="8115605" y="2103120"/>
            <a:ext cx="3417722" cy="2834640"/>
          </a:xfrm>
          <a:prstGeom prst="roundRect">
            <a:avLst>
              <a:gd name="adj" fmla="val 2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形 03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ファンダム・コンテンツ連携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108960"/>
            <a:ext cx="286908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想定する相手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K-POP／韓流関連のメディア、イベント、ファンコミュニティ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解きたい課題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関心は高いが、学習への入口が重く、続かない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5102352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いずれも、文法・語彙・会話の領域には立ち入りません。</a:t>
            </a:r>
            <a:endParaRPr lang="en-US" sz="16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形 01　教室・スクール併用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想定する相手：韓国語教室、オンライン講座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課題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いま起きていること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発音の直しに時間を取られ、レッスンが先に進まない</a:t>
            </a:r>
            <a:endParaRPr lang="en-US" sz="1350" dirty="0"/>
          </a:p>
        </p:txBody>
      </p:sp>
      <p:sp>
        <p:nvSpPr>
          <p:cNvPr id="8" name="tile"/>
          <p:cNvSpPr/>
          <p:nvPr/>
        </p:nvSpPr>
        <p:spPr>
          <a:xfrm>
            <a:off x="4386986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提供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KOEKARA が出すもの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受講者は自習時間に診断を済ませ、講師には五軸の結果が共有されます。レッスンは「直す」ところから始められます。</a:t>
            </a:r>
            <a:endParaRPr lang="en-US" sz="1350" dirty="0"/>
          </a:p>
        </p:txBody>
      </p:sp>
      <p:sp>
        <p:nvSpPr>
          <p:cNvPr id="12" name="tile"/>
          <p:cNvSpPr/>
          <p:nvPr/>
        </p:nvSpPr>
        <p:spPr>
          <a:xfrm>
            <a:off x="8115605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相談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一緒に決めること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対象クラス・共有する項目の範囲・講師向けの見え方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料金体系は、規模と期間に応じてご相談のうえ設計します。現時点で固定の価格表はありません。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974336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対応プラットフォーム：モバイルWeb・iOS・Android（同じ中身が三つすべてで出ます）</a:t>
            </a:r>
            <a:endParaRPr lang="en-US" sz="15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形 02　法人・自治体の研修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想定する相手：韓国と取引のある企業、自治体の国際交流部門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課題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いま起きていること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受講者ごとの到達度が見えず、効果測定が感想に頼る</a:t>
            </a:r>
            <a:endParaRPr lang="en-US" sz="1350" dirty="0"/>
          </a:p>
        </p:txBody>
      </p:sp>
      <p:sp>
        <p:nvSpPr>
          <p:cNvPr id="8" name="tile"/>
          <p:cNvSpPr/>
          <p:nvPr/>
        </p:nvSpPr>
        <p:spPr>
          <a:xfrm>
            <a:off x="4386986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提供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KOEKARA が出すもの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受講期間の推移が軸ごとに残り、研修報告に使える形で出せます。測れなかった回は0点にせず、別に数えます。</a:t>
            </a:r>
            <a:endParaRPr lang="en-US" sz="1350" dirty="0"/>
          </a:p>
        </p:txBody>
      </p:sp>
      <p:sp>
        <p:nvSpPr>
          <p:cNvPr id="12" name="tile"/>
          <p:cNvSpPr/>
          <p:nvPr/>
        </p:nvSpPr>
        <p:spPr>
          <a:xfrm>
            <a:off x="8115605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相談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一緒に決めること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受講規模・期間・報告に必要な項目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料金体系は、規模と期間に応じてご相談のうえ設計します。現時点で固定の価格表はありません。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974336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対応プラットフォーム：モバイルWeb・iOS・Android（同じ中身が三つすべてで出ます）</a:t>
            </a:r>
            <a:endParaRPr lang="en-US" sz="15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形 03　ファンダム・コンテンツ連携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想定する相手：K-POP／韓流関連のメディア、イベント、ファンコミュニティ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課題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いま起きていること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関心は高いが、学習への入口が重く、続かない</a:t>
            </a:r>
            <a:endParaRPr lang="en-US" sz="1350" dirty="0"/>
          </a:p>
        </p:txBody>
      </p:sp>
      <p:sp>
        <p:nvSpPr>
          <p:cNvPr id="8" name="tile"/>
          <p:cNvSpPr/>
          <p:nvPr/>
        </p:nvSpPr>
        <p:spPr>
          <a:xfrm>
            <a:off x="4386986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提供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KOEKARA が出すもの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推しの一言を自分の声で言えるようになる、という短い体験から入れます。生成した音声は共有できる形で書き出せます。</a:t>
            </a:r>
            <a:endParaRPr lang="en-US" sz="1350" dirty="0"/>
          </a:p>
        </p:txBody>
      </p:sp>
      <p:sp>
        <p:nvSpPr>
          <p:cNvPr id="12" name="tile"/>
          <p:cNvSpPr/>
          <p:nvPr/>
        </p:nvSpPr>
        <p:spPr>
          <a:xfrm>
            <a:off x="8115605" y="2103120"/>
            <a:ext cx="3417722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322576"/>
            <a:ext cx="2869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相談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33472"/>
            <a:ext cx="28690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一緒に決めること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108960"/>
            <a:ext cx="286908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扱う楽曲・台詞の権利範囲・配信の導線</a:t>
            </a: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endParaRPr lang="en-US" sz="1350" dirty="0"/>
          </a:p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料金体系は、規模と期間に応じてご相談のうえ設計します。現時点で固定の価格表はありません。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974336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対応プラットフォーム：モバイルWeb・iOS・Android（同じ中身が三つすべてで出ます）</a:t>
            </a:r>
            <a:endParaRPr lang="en-US" sz="15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03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進め方と、お約束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声をあずかるサービスである以上、同意と安全を先に決めます。</a:t>
            </a:r>
            <a:endParaRPr lang="en-US" sz="1700" dirty="0"/>
          </a:p>
        </p:txBody>
      </p:sp>
      <p:sp>
        <p:nvSpPr>
          <p:cNvPr id="5" name="motif-0"/>
          <p:cNvSpPr/>
          <p:nvPr/>
        </p:nvSpPr>
        <p:spPr>
          <a:xfrm>
            <a:off x="658368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導入の流れ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小さく試し、測ってから広げます。最初から全体導入はお勧めしていません。</a:t>
            </a:r>
            <a:endParaRPr lang="en-US" sz="1600" dirty="0"/>
          </a:p>
        </p:txBody>
      </p:sp>
      <p:sp>
        <p:nvSpPr>
          <p:cNvPr id="4" name="st-0"/>
          <p:cNvSpPr/>
          <p:nvPr/>
        </p:nvSpPr>
        <p:spPr>
          <a:xfrm>
            <a:off x="658368" y="2212848"/>
            <a:ext cx="251300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dot"/>
          <p:cNvSpPr/>
          <p:nvPr/>
        </p:nvSpPr>
        <p:spPr>
          <a:xfrm>
            <a:off x="932688" y="248716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3268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054096"/>
            <a:ext cx="196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見立て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3493008"/>
            <a:ext cx="19643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三つの形のどれが合うか、現在の運営を伺って決めます。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171368" y="303580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t-1"/>
          <p:cNvSpPr/>
          <p:nvPr/>
        </p:nvSpPr>
        <p:spPr>
          <a:xfrm>
            <a:off x="3445688" y="2212848"/>
            <a:ext cx="251300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dot"/>
          <p:cNvSpPr/>
          <p:nvPr/>
        </p:nvSpPr>
        <p:spPr>
          <a:xfrm>
            <a:off x="3720008" y="248716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2000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720008" y="3054096"/>
            <a:ext cx="196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試験導入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3720008" y="3493008"/>
            <a:ext cx="19643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一クラス・一部署など、限られた範囲で実機をお使いいただきます。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58688" y="303580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t-2"/>
          <p:cNvSpPr/>
          <p:nvPr/>
        </p:nvSpPr>
        <p:spPr>
          <a:xfrm>
            <a:off x="6233008" y="2212848"/>
            <a:ext cx="251300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dot"/>
          <p:cNvSpPr/>
          <p:nvPr/>
        </p:nvSpPr>
        <p:spPr>
          <a:xfrm>
            <a:off x="6507328" y="248716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507328" y="3054096"/>
            <a:ext cx="196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測る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6507328" y="3493008"/>
            <a:ext cx="19643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五つの軸の推移と、学習の継続率を一緒に確認します。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746007" y="303580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→</a:t>
            </a:r>
            <a:endParaRPr lang="en-US" sz="1600" dirty="0"/>
          </a:p>
        </p:txBody>
      </p:sp>
      <p:sp>
        <p:nvSpPr>
          <p:cNvPr id="22" name="st-3"/>
          <p:cNvSpPr/>
          <p:nvPr/>
        </p:nvSpPr>
        <p:spPr>
          <a:xfrm>
            <a:off x="9020327" y="2212848"/>
            <a:ext cx="251300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dot"/>
          <p:cNvSpPr/>
          <p:nvPr/>
        </p:nvSpPr>
        <p:spPr>
          <a:xfrm>
            <a:off x="9294647" y="248716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294647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294647" y="3054096"/>
            <a:ext cx="196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広げる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9294647" y="3493008"/>
            <a:ext cx="19643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測った結果をもとに、範囲と形を決め直します。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58368" y="4846320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「測る」を飛ばさないことをお願いしています。効いたかどうかが分からないまま広げると、やめ方も分からなくなります。</a:t>
            </a:r>
            <a:endParaRPr lang="en-US" sz="1500" dirty="0"/>
          </a:p>
        </p:txBody>
      </p:sp>
      <p:sp>
        <p:nvSpPr>
          <p:cNvPr id="28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声をあずかる、ということ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本人の声を合成する以上、ここを曖昧にしたまま進めることはできません。</a:t>
            </a:r>
            <a:endParaRPr lang="en-US" sz="1600" dirty="0"/>
          </a:p>
        </p:txBody>
      </p:sp>
      <p:sp>
        <p:nvSpPr>
          <p:cNvPr id="4" name="tile"/>
          <p:cNvSpPr/>
          <p:nvPr/>
        </p:nvSpPr>
        <p:spPr>
          <a:xfrm>
            <a:off x="658368" y="2103120"/>
            <a:ext cx="530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40864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同意は、その人からだけ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816352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合成の対象になるのは、本人が本人の声について同意した場合だけです。第三者の声は扱いません。</a:t>
            </a:r>
            <a:endParaRPr lang="en-US" sz="1350" dirty="0"/>
          </a:p>
        </p:txBody>
      </p:sp>
      <p:sp>
        <p:nvSpPr>
          <p:cNvPr id="7" name="tile"/>
          <p:cNvSpPr/>
          <p:nvPr/>
        </p:nvSpPr>
        <p:spPr>
          <a:xfrm>
            <a:off x="6233008" y="2103120"/>
            <a:ext cx="530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07328" y="2340864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目的の外に使わない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507328" y="2816352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あずかった声は、その学習者に発音を聞かせるために使います。別の用途へ広げるときは、改めて同意を取り直します。</a:t>
            </a:r>
            <a:endParaRPr lang="en-US" sz="1350" dirty="0"/>
          </a:p>
        </p:txBody>
      </p:sp>
      <p:sp>
        <p:nvSpPr>
          <p:cNvPr id="10" name="tile"/>
          <p:cNvSpPr/>
          <p:nvPr/>
        </p:nvSpPr>
        <p:spPr>
          <a:xfrm>
            <a:off x="658368" y="3712464"/>
            <a:ext cx="530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32688" y="3950208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いつでも消せる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932688" y="4425696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学習者の操作で、あずけた声と生成物を削除できます。消したことが画面上で確認できる形にしています。</a:t>
            </a:r>
            <a:endParaRPr lang="en-US" sz="1350" dirty="0"/>
          </a:p>
        </p:txBody>
      </p:sp>
      <p:sp>
        <p:nvSpPr>
          <p:cNvPr id="13" name="tile"/>
          <p:cNvSpPr/>
          <p:nvPr/>
        </p:nvSpPr>
        <p:spPr>
          <a:xfrm>
            <a:off x="6233008" y="3712464"/>
            <a:ext cx="530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07328" y="3950208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測れなかったことを記録する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507328" y="4425696"/>
            <a:ext cx="475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chemeClr val="tx2"/>
                </a:solidFill>
              </a:rPr>
              <a:t>雑音や録音の失敗で測れなかった回は、0点ではなく「測れなかった」として残します。評価に使われる場面では、ここが最も重要です。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5413248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研修や評価の文脈でお使いいただく場合は、この四点を契約前にご確認ください。</a:t>
            </a:r>
            <a:endParaRPr lang="en-US" sz="15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1234440"/>
            <a:ext cx="10874959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次の一歩</a:t>
            </a: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2560320"/>
            <a:ext cx="10874959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01　どの形が御社に合うか、三十分ほどお時間をいただけませんか。
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02　実機をお渡しします。ご自身の声で、一度試してみてください。
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03　試験導入の範囲と、何を測るかを一緒に決めさせてください。
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本資料は外部公開版です。個別の条件・技術詳細は別途ご説明いたします。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546811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KOEKARA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5943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これからは、コエから。</a:t>
            </a:r>
            <a:endParaRPr lang="en-US" sz="1400" dirty="0"/>
          </a:p>
        </p:txBody>
      </p:sp>
      <p:sp>
        <p:nvSpPr>
          <p:cNvPr id="6" name="motif-0"/>
          <p:cNvSpPr/>
          <p:nvPr/>
        </p:nvSpPr>
        <p:spPr>
          <a:xfrm>
            <a:off x="658368" y="640080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motif-1"/>
          <p:cNvSpPr/>
          <p:nvPr/>
        </p:nvSpPr>
        <p:spPr>
          <a:xfrm>
            <a:off x="1042416" y="640080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motif-2"/>
          <p:cNvSpPr/>
          <p:nvPr/>
        </p:nvSpPr>
        <p:spPr>
          <a:xfrm>
            <a:off x="1426464" y="640080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motif-3"/>
          <p:cNvSpPr/>
          <p:nvPr/>
        </p:nvSpPr>
        <p:spPr>
          <a:xfrm>
            <a:off x="1810512" y="640080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KOEKARA">
  <a:themeElements>
    <a:clrScheme name="KOEKARA">
      <a:dk1>
        <a:srgbClr val="292E29"/>
      </a:dk1>
      <a:lt1>
        <a:srgbClr val="FBF6EA"/>
      </a:lt1>
      <a:dk2>
        <a:srgbClr val="787D73"/>
      </a:dk2>
      <a:lt2>
        <a:srgbClr val="FFFEFA"/>
      </a:lt2>
      <a:accent1>
        <a:srgbClr val="B5762E"/>
      </a:accent1>
      <a:accent2>
        <a:srgbClr val="5E8F6C"/>
      </a:accent2>
      <a:accent3>
        <a:srgbClr val="C79A4A"/>
      </a:accent3>
      <a:accent4>
        <a:srgbClr val="A8724A"/>
      </a:accent4>
      <a:accent5>
        <a:srgbClr val="9AA3AA"/>
      </a:accent5>
      <a:accent6>
        <a:srgbClr val="A8A08C"/>
      </a:accent6>
      <a:hlink>
        <a:srgbClr val="B5762E"/>
      </a:hlink>
      <a:folHlink>
        <a:srgbClr val="787D73"/>
      </a:folHlink>
    </a:clrScheme>
    <a:fontScheme name="KOEKARA">
      <a:majorFont>
        <a:latin typeface="BIZ UD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IZ UD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KOEKARA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KOEKARA ご提案</dc:title>
  <dc:subject>韓国語の発音領域におけるパートナーシップのご提案</dc:subject>
  <dc:creator>KOEKARA</dc:creator>
  <cp:lastModifiedBy>KOEKARA</cp:lastModifiedBy>
  <cp:revision>1</cp:revision>
  <dcterms:created xsi:type="dcterms:W3CDTF">2026-10-29T23:36:08Z</dcterms:created>
  <dcterms:modified xsi:type="dcterms:W3CDTF">2026-10-29T23:36:08Z</dcterms:modified>
</cp:coreProperties>
</file>